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0" r:id="rId4"/>
    <p:sldId id="261" r:id="rId5"/>
    <p:sldId id="283" r:id="rId6"/>
    <p:sldId id="262" r:id="rId7"/>
    <p:sldId id="264" r:id="rId8"/>
    <p:sldId id="302" r:id="rId9"/>
    <p:sldId id="265" r:id="rId10"/>
    <p:sldId id="270" r:id="rId11"/>
    <p:sldId id="266" r:id="rId12"/>
    <p:sldId id="295" r:id="rId13"/>
    <p:sldId id="297" r:id="rId14"/>
    <p:sldId id="296" r:id="rId15"/>
    <p:sldId id="291" r:id="rId16"/>
    <p:sldId id="267" r:id="rId17"/>
    <p:sldId id="300" r:id="rId18"/>
    <p:sldId id="294" r:id="rId19"/>
    <p:sldId id="293" r:id="rId20"/>
    <p:sldId id="268" r:id="rId21"/>
    <p:sldId id="303" r:id="rId22"/>
    <p:sldId id="269" r:id="rId23"/>
    <p:sldId id="285" r:id="rId24"/>
    <p:sldId id="272" r:id="rId25"/>
    <p:sldId id="310" r:id="rId26"/>
    <p:sldId id="271" r:id="rId27"/>
    <p:sldId id="273" r:id="rId28"/>
    <p:sldId id="309" r:id="rId29"/>
    <p:sldId id="312" r:id="rId30"/>
    <p:sldId id="298" r:id="rId31"/>
    <p:sldId id="311" r:id="rId32"/>
    <p:sldId id="299" r:id="rId33"/>
    <p:sldId id="304" r:id="rId34"/>
    <p:sldId id="277" r:id="rId35"/>
    <p:sldId id="276" r:id="rId36"/>
    <p:sldId id="288" r:id="rId37"/>
    <p:sldId id="289" r:id="rId38"/>
    <p:sldId id="278" r:id="rId39"/>
    <p:sldId id="281" r:id="rId40"/>
    <p:sldId id="290" r:id="rId41"/>
    <p:sldId id="306" r:id="rId42"/>
    <p:sldId id="307" r:id="rId43"/>
    <p:sldId id="308" r:id="rId44"/>
    <p:sldId id="305" r:id="rId45"/>
    <p:sldId id="282" r:id="rId46"/>
    <p:sldId id="292" r:id="rId47"/>
    <p:sldId id="301" r:id="rId48"/>
    <p:sldId id="286" r:id="rId49"/>
    <p:sldId id="28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60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outlineViewPr>
    <p:cViewPr>
      <p:scale>
        <a:sx n="33" d="100"/>
        <a:sy n="33" d="100"/>
      </p:scale>
      <p:origin x="0" y="-310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09693-BBA9-43FD-8935-DF31C5B0255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317BE91-CB86-42FE-A2AF-053807DDE70A}">
      <dgm:prSet phldrT="[Text]"/>
      <dgm:spPr/>
      <dgm:t>
        <a:bodyPr/>
        <a:lstStyle/>
        <a:p>
          <a:r>
            <a:rPr lang="en-IN" dirty="0" smtClean="0"/>
            <a:t>Coherence Protocols</a:t>
          </a:r>
          <a:endParaRPr lang="en-IN" dirty="0"/>
        </a:p>
      </dgm:t>
    </dgm:pt>
    <dgm:pt modelId="{EF2915AB-F6A6-4719-AA9A-2E0E34AEEF61}" type="parTrans" cxnId="{FBCE7B35-5B2F-46F9-A1E0-8A59818AFE9C}">
      <dgm:prSet/>
      <dgm:spPr/>
      <dgm:t>
        <a:bodyPr/>
        <a:lstStyle/>
        <a:p>
          <a:endParaRPr lang="en-IN"/>
        </a:p>
      </dgm:t>
    </dgm:pt>
    <dgm:pt modelId="{C8DA6A73-9AF8-4D40-B94B-82890A9B1693}" type="sibTrans" cxnId="{FBCE7B35-5B2F-46F9-A1E0-8A59818AFE9C}">
      <dgm:prSet/>
      <dgm:spPr/>
      <dgm:t>
        <a:bodyPr/>
        <a:lstStyle/>
        <a:p>
          <a:endParaRPr lang="en-IN"/>
        </a:p>
      </dgm:t>
    </dgm:pt>
    <dgm:pt modelId="{7A953A44-AABA-4A6F-A8C0-7C6C995A2655}">
      <dgm:prSet phldrT="[Text]"/>
      <dgm:spPr/>
      <dgm:t>
        <a:bodyPr/>
        <a:lstStyle/>
        <a:p>
          <a:r>
            <a:rPr lang="en-IN" dirty="0" smtClean="0"/>
            <a:t>Snooping Based</a:t>
          </a:r>
          <a:endParaRPr lang="en-IN" dirty="0"/>
        </a:p>
      </dgm:t>
    </dgm:pt>
    <dgm:pt modelId="{EC1CB7AD-1B77-4AB0-B176-4BDD32DEF3FE}" type="parTrans" cxnId="{B3B2C875-1F93-426F-B9BF-EAE343875893}">
      <dgm:prSet/>
      <dgm:spPr/>
      <dgm:t>
        <a:bodyPr/>
        <a:lstStyle/>
        <a:p>
          <a:endParaRPr lang="en-IN"/>
        </a:p>
      </dgm:t>
    </dgm:pt>
    <dgm:pt modelId="{5928CD1D-DEE9-4C1D-A93C-5190AD9A2139}" type="sibTrans" cxnId="{B3B2C875-1F93-426F-B9BF-EAE343875893}">
      <dgm:prSet/>
      <dgm:spPr/>
      <dgm:t>
        <a:bodyPr/>
        <a:lstStyle/>
        <a:p>
          <a:endParaRPr lang="en-IN"/>
        </a:p>
      </dgm:t>
    </dgm:pt>
    <dgm:pt modelId="{E742B2EC-AD0D-435B-9B9F-1D775B8FE54A}">
      <dgm:prSet phldrT="[Text]"/>
      <dgm:spPr/>
      <dgm:t>
        <a:bodyPr/>
        <a:lstStyle/>
        <a:p>
          <a:r>
            <a:rPr lang="en-IN" dirty="0" smtClean="0"/>
            <a:t>Hybrid</a:t>
          </a:r>
          <a:endParaRPr lang="en-IN" dirty="0"/>
        </a:p>
      </dgm:t>
    </dgm:pt>
    <dgm:pt modelId="{D6957642-BCF3-4C36-933D-CC17993494FB}" type="parTrans" cxnId="{2C5C474F-9FA0-4C81-B006-FF055D4DA1DC}">
      <dgm:prSet/>
      <dgm:spPr/>
      <dgm:t>
        <a:bodyPr/>
        <a:lstStyle/>
        <a:p>
          <a:endParaRPr lang="en-IN"/>
        </a:p>
      </dgm:t>
    </dgm:pt>
    <dgm:pt modelId="{E2ABFBA5-017C-401D-8776-758EAC0C2621}" type="sibTrans" cxnId="{2C5C474F-9FA0-4C81-B006-FF055D4DA1DC}">
      <dgm:prSet/>
      <dgm:spPr/>
      <dgm:t>
        <a:bodyPr/>
        <a:lstStyle/>
        <a:p>
          <a:endParaRPr lang="en-IN"/>
        </a:p>
      </dgm:t>
    </dgm:pt>
    <dgm:pt modelId="{143A34DF-B4F4-4A1F-ABB4-E08B5260A9DF}">
      <dgm:prSet phldrT="[Text]"/>
      <dgm:spPr/>
      <dgm:t>
        <a:bodyPr/>
        <a:lstStyle/>
        <a:p>
          <a:r>
            <a:rPr lang="en-IN" dirty="0" smtClean="0"/>
            <a:t>Directory Based</a:t>
          </a:r>
          <a:endParaRPr lang="en-IN" dirty="0"/>
        </a:p>
      </dgm:t>
    </dgm:pt>
    <dgm:pt modelId="{C71FE7C9-74B2-4F4D-97FB-AB2822D7A7C0}" type="sibTrans" cxnId="{01CBC149-0D16-4120-9288-ED98EC24830F}">
      <dgm:prSet/>
      <dgm:spPr/>
      <dgm:t>
        <a:bodyPr/>
        <a:lstStyle/>
        <a:p>
          <a:endParaRPr lang="en-IN"/>
        </a:p>
      </dgm:t>
    </dgm:pt>
    <dgm:pt modelId="{F80C9B10-84F2-4CBF-A847-7009B4C38790}" type="parTrans" cxnId="{01CBC149-0D16-4120-9288-ED98EC24830F}">
      <dgm:prSet/>
      <dgm:spPr/>
      <dgm:t>
        <a:bodyPr/>
        <a:lstStyle/>
        <a:p>
          <a:endParaRPr lang="en-IN"/>
        </a:p>
      </dgm:t>
    </dgm:pt>
    <dgm:pt modelId="{5D3C7B7F-2ACF-4C50-9B7C-A435E44F8BD8}" type="pres">
      <dgm:prSet presAssocID="{B9B09693-BBA9-43FD-8935-DF31C5B0255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096399EE-887D-400D-9E9A-B8CC892C2C2F}" type="pres">
      <dgm:prSet presAssocID="{4317BE91-CB86-42FE-A2AF-053807DDE70A}" presName="hierRoot1" presStyleCnt="0"/>
      <dgm:spPr/>
    </dgm:pt>
    <dgm:pt modelId="{E55B3FF6-DC3A-4D4B-883F-D7234007E5FD}" type="pres">
      <dgm:prSet presAssocID="{4317BE91-CB86-42FE-A2AF-053807DDE70A}" presName="composite" presStyleCnt="0"/>
      <dgm:spPr/>
    </dgm:pt>
    <dgm:pt modelId="{A4D7E284-F398-4CD9-827D-8EE95C52EB3B}" type="pres">
      <dgm:prSet presAssocID="{4317BE91-CB86-42FE-A2AF-053807DDE70A}" presName="background" presStyleLbl="node0" presStyleIdx="0" presStyleCnt="1"/>
      <dgm:spPr/>
    </dgm:pt>
    <dgm:pt modelId="{4059D38D-361A-4758-BDD6-D65B4AA44B0E}" type="pres">
      <dgm:prSet presAssocID="{4317BE91-CB86-42FE-A2AF-053807DDE70A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C74D8E9-49EB-45EE-859B-860217D99472}" type="pres">
      <dgm:prSet presAssocID="{4317BE91-CB86-42FE-A2AF-053807DDE70A}" presName="hierChild2" presStyleCnt="0"/>
      <dgm:spPr/>
    </dgm:pt>
    <dgm:pt modelId="{B70AB6EA-988C-40EB-A54B-318B358524A6}" type="pres">
      <dgm:prSet presAssocID="{EC1CB7AD-1B77-4AB0-B176-4BDD32DEF3FE}" presName="Name10" presStyleLbl="parChTrans1D2" presStyleIdx="0" presStyleCnt="3"/>
      <dgm:spPr/>
      <dgm:t>
        <a:bodyPr/>
        <a:lstStyle/>
        <a:p>
          <a:endParaRPr lang="en-IN"/>
        </a:p>
      </dgm:t>
    </dgm:pt>
    <dgm:pt modelId="{03278024-6C74-4F4A-80BE-7C50E3DF074E}" type="pres">
      <dgm:prSet presAssocID="{7A953A44-AABA-4A6F-A8C0-7C6C995A2655}" presName="hierRoot2" presStyleCnt="0"/>
      <dgm:spPr/>
    </dgm:pt>
    <dgm:pt modelId="{E732DF31-6D85-4B4A-9FD5-36FE2F01E1FB}" type="pres">
      <dgm:prSet presAssocID="{7A953A44-AABA-4A6F-A8C0-7C6C995A2655}" presName="composite2" presStyleCnt="0"/>
      <dgm:spPr/>
    </dgm:pt>
    <dgm:pt modelId="{64F853AD-CFB7-45F4-BFDB-AD46CC22029B}" type="pres">
      <dgm:prSet presAssocID="{7A953A44-AABA-4A6F-A8C0-7C6C995A2655}" presName="background2" presStyleLbl="node2" presStyleIdx="0" presStyleCnt="3"/>
      <dgm:spPr/>
    </dgm:pt>
    <dgm:pt modelId="{7792F891-8E3C-426C-8685-1E238A085CCB}" type="pres">
      <dgm:prSet presAssocID="{7A953A44-AABA-4A6F-A8C0-7C6C995A2655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F26F71D-810C-464D-B40D-DFAF86E2E916}" type="pres">
      <dgm:prSet presAssocID="{7A953A44-AABA-4A6F-A8C0-7C6C995A2655}" presName="hierChild3" presStyleCnt="0"/>
      <dgm:spPr/>
    </dgm:pt>
    <dgm:pt modelId="{D65A504C-E08A-452A-9868-9A72E6F6325C}" type="pres">
      <dgm:prSet presAssocID="{F80C9B10-84F2-4CBF-A847-7009B4C38790}" presName="Name10" presStyleLbl="parChTrans1D2" presStyleIdx="1" presStyleCnt="3"/>
      <dgm:spPr/>
      <dgm:t>
        <a:bodyPr/>
        <a:lstStyle/>
        <a:p>
          <a:endParaRPr lang="en-IN"/>
        </a:p>
      </dgm:t>
    </dgm:pt>
    <dgm:pt modelId="{A806203D-B123-476E-AA2A-1D48E66F426D}" type="pres">
      <dgm:prSet presAssocID="{143A34DF-B4F4-4A1F-ABB4-E08B5260A9DF}" presName="hierRoot2" presStyleCnt="0"/>
      <dgm:spPr/>
    </dgm:pt>
    <dgm:pt modelId="{B39DFF06-5725-4271-B051-5C90BEA27C4F}" type="pres">
      <dgm:prSet presAssocID="{143A34DF-B4F4-4A1F-ABB4-E08B5260A9DF}" presName="composite2" presStyleCnt="0"/>
      <dgm:spPr/>
    </dgm:pt>
    <dgm:pt modelId="{769C3F56-86C4-4BBF-B0AA-8A0422EF3758}" type="pres">
      <dgm:prSet presAssocID="{143A34DF-B4F4-4A1F-ABB4-E08B5260A9DF}" presName="background2" presStyleLbl="node2" presStyleIdx="1" presStyleCnt="3"/>
      <dgm:spPr/>
    </dgm:pt>
    <dgm:pt modelId="{E3A365D6-D809-4C3B-A791-2E4C4CAE4462}" type="pres">
      <dgm:prSet presAssocID="{143A34DF-B4F4-4A1F-ABB4-E08B5260A9DF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886B699-73D9-474F-8B02-F1DF15C831EE}" type="pres">
      <dgm:prSet presAssocID="{143A34DF-B4F4-4A1F-ABB4-E08B5260A9DF}" presName="hierChild3" presStyleCnt="0"/>
      <dgm:spPr/>
    </dgm:pt>
    <dgm:pt modelId="{64839CA1-331E-40EB-BE65-8A5B49EC4C4D}" type="pres">
      <dgm:prSet presAssocID="{D6957642-BCF3-4C36-933D-CC17993494FB}" presName="Name10" presStyleLbl="parChTrans1D2" presStyleIdx="2" presStyleCnt="3"/>
      <dgm:spPr/>
      <dgm:t>
        <a:bodyPr/>
        <a:lstStyle/>
        <a:p>
          <a:endParaRPr lang="en-IN"/>
        </a:p>
      </dgm:t>
    </dgm:pt>
    <dgm:pt modelId="{FC76DA82-9B11-4A40-B602-66F09ED248C9}" type="pres">
      <dgm:prSet presAssocID="{E742B2EC-AD0D-435B-9B9F-1D775B8FE54A}" presName="hierRoot2" presStyleCnt="0"/>
      <dgm:spPr/>
    </dgm:pt>
    <dgm:pt modelId="{CEC8AF09-1F9D-42B6-BBB4-702A66A5090A}" type="pres">
      <dgm:prSet presAssocID="{E742B2EC-AD0D-435B-9B9F-1D775B8FE54A}" presName="composite2" presStyleCnt="0"/>
      <dgm:spPr/>
    </dgm:pt>
    <dgm:pt modelId="{1CE35AEC-5EDF-45AE-8802-A11BFC9A7710}" type="pres">
      <dgm:prSet presAssocID="{E742B2EC-AD0D-435B-9B9F-1D775B8FE54A}" presName="background2" presStyleLbl="node2" presStyleIdx="2" presStyleCnt="3"/>
      <dgm:spPr/>
    </dgm:pt>
    <dgm:pt modelId="{834D174F-20F7-4136-84F8-2B2252B14A44}" type="pres">
      <dgm:prSet presAssocID="{E742B2EC-AD0D-435B-9B9F-1D775B8FE54A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078A1C3-C290-4D34-838C-3F5835B2EB3E}" type="pres">
      <dgm:prSet presAssocID="{E742B2EC-AD0D-435B-9B9F-1D775B8FE54A}" presName="hierChild3" presStyleCnt="0"/>
      <dgm:spPr/>
    </dgm:pt>
  </dgm:ptLst>
  <dgm:cxnLst>
    <dgm:cxn modelId="{A210D041-2D68-4085-B1A1-F9E162F17EE0}" type="presOf" srcId="{E742B2EC-AD0D-435B-9B9F-1D775B8FE54A}" destId="{834D174F-20F7-4136-84F8-2B2252B14A44}" srcOrd="0" destOrd="0" presId="urn:microsoft.com/office/officeart/2005/8/layout/hierarchy1"/>
    <dgm:cxn modelId="{3E4C39E5-1972-475E-8CED-FE80CFA8A580}" type="presOf" srcId="{D6957642-BCF3-4C36-933D-CC17993494FB}" destId="{64839CA1-331E-40EB-BE65-8A5B49EC4C4D}" srcOrd="0" destOrd="0" presId="urn:microsoft.com/office/officeart/2005/8/layout/hierarchy1"/>
    <dgm:cxn modelId="{01CBC149-0D16-4120-9288-ED98EC24830F}" srcId="{4317BE91-CB86-42FE-A2AF-053807DDE70A}" destId="{143A34DF-B4F4-4A1F-ABB4-E08B5260A9DF}" srcOrd="1" destOrd="0" parTransId="{F80C9B10-84F2-4CBF-A847-7009B4C38790}" sibTransId="{C71FE7C9-74B2-4F4D-97FB-AB2822D7A7C0}"/>
    <dgm:cxn modelId="{B3B2C875-1F93-426F-B9BF-EAE343875893}" srcId="{4317BE91-CB86-42FE-A2AF-053807DDE70A}" destId="{7A953A44-AABA-4A6F-A8C0-7C6C995A2655}" srcOrd="0" destOrd="0" parTransId="{EC1CB7AD-1B77-4AB0-B176-4BDD32DEF3FE}" sibTransId="{5928CD1D-DEE9-4C1D-A93C-5190AD9A2139}"/>
    <dgm:cxn modelId="{2D4720AB-CEDE-4CDB-A063-B85A707EEF53}" type="presOf" srcId="{F80C9B10-84F2-4CBF-A847-7009B4C38790}" destId="{D65A504C-E08A-452A-9868-9A72E6F6325C}" srcOrd="0" destOrd="0" presId="urn:microsoft.com/office/officeart/2005/8/layout/hierarchy1"/>
    <dgm:cxn modelId="{F851A17A-704C-4D2E-B3D2-EEA07D1B72BF}" type="presOf" srcId="{4317BE91-CB86-42FE-A2AF-053807DDE70A}" destId="{4059D38D-361A-4758-BDD6-D65B4AA44B0E}" srcOrd="0" destOrd="0" presId="urn:microsoft.com/office/officeart/2005/8/layout/hierarchy1"/>
    <dgm:cxn modelId="{1CF50009-A700-4955-8602-493FA6928B2B}" type="presOf" srcId="{B9B09693-BBA9-43FD-8935-DF31C5B02553}" destId="{5D3C7B7F-2ACF-4C50-9B7C-A435E44F8BD8}" srcOrd="0" destOrd="0" presId="urn:microsoft.com/office/officeart/2005/8/layout/hierarchy1"/>
    <dgm:cxn modelId="{A5518EC9-1A24-4FE8-9F57-75B9A110D1F8}" type="presOf" srcId="{143A34DF-B4F4-4A1F-ABB4-E08B5260A9DF}" destId="{E3A365D6-D809-4C3B-A791-2E4C4CAE4462}" srcOrd="0" destOrd="0" presId="urn:microsoft.com/office/officeart/2005/8/layout/hierarchy1"/>
    <dgm:cxn modelId="{2C5C474F-9FA0-4C81-B006-FF055D4DA1DC}" srcId="{4317BE91-CB86-42FE-A2AF-053807DDE70A}" destId="{E742B2EC-AD0D-435B-9B9F-1D775B8FE54A}" srcOrd="2" destOrd="0" parTransId="{D6957642-BCF3-4C36-933D-CC17993494FB}" sibTransId="{E2ABFBA5-017C-401D-8776-758EAC0C2621}"/>
    <dgm:cxn modelId="{74F6C34A-9411-4CEB-82CA-E1A8A1585E11}" type="presOf" srcId="{EC1CB7AD-1B77-4AB0-B176-4BDD32DEF3FE}" destId="{B70AB6EA-988C-40EB-A54B-318B358524A6}" srcOrd="0" destOrd="0" presId="urn:microsoft.com/office/officeart/2005/8/layout/hierarchy1"/>
    <dgm:cxn modelId="{0E7598A1-4965-46C3-98DA-45FB70BC7A9B}" type="presOf" srcId="{7A953A44-AABA-4A6F-A8C0-7C6C995A2655}" destId="{7792F891-8E3C-426C-8685-1E238A085CCB}" srcOrd="0" destOrd="0" presId="urn:microsoft.com/office/officeart/2005/8/layout/hierarchy1"/>
    <dgm:cxn modelId="{FBCE7B35-5B2F-46F9-A1E0-8A59818AFE9C}" srcId="{B9B09693-BBA9-43FD-8935-DF31C5B02553}" destId="{4317BE91-CB86-42FE-A2AF-053807DDE70A}" srcOrd="0" destOrd="0" parTransId="{EF2915AB-F6A6-4719-AA9A-2E0E34AEEF61}" sibTransId="{C8DA6A73-9AF8-4D40-B94B-82890A9B1693}"/>
    <dgm:cxn modelId="{27906E12-AB8E-4E6D-A7FF-0F462D105EF5}" type="presParOf" srcId="{5D3C7B7F-2ACF-4C50-9B7C-A435E44F8BD8}" destId="{096399EE-887D-400D-9E9A-B8CC892C2C2F}" srcOrd="0" destOrd="0" presId="urn:microsoft.com/office/officeart/2005/8/layout/hierarchy1"/>
    <dgm:cxn modelId="{5153C2C2-CE36-4A3A-BF51-6B586B9680C2}" type="presParOf" srcId="{096399EE-887D-400D-9E9A-B8CC892C2C2F}" destId="{E55B3FF6-DC3A-4D4B-883F-D7234007E5FD}" srcOrd="0" destOrd="0" presId="urn:microsoft.com/office/officeart/2005/8/layout/hierarchy1"/>
    <dgm:cxn modelId="{EDE41D62-F4B9-4A25-87AE-E34113FFBE7D}" type="presParOf" srcId="{E55B3FF6-DC3A-4D4B-883F-D7234007E5FD}" destId="{A4D7E284-F398-4CD9-827D-8EE95C52EB3B}" srcOrd="0" destOrd="0" presId="urn:microsoft.com/office/officeart/2005/8/layout/hierarchy1"/>
    <dgm:cxn modelId="{3DAC939C-39FC-40D9-AD90-A3DA64875D7D}" type="presParOf" srcId="{E55B3FF6-DC3A-4D4B-883F-D7234007E5FD}" destId="{4059D38D-361A-4758-BDD6-D65B4AA44B0E}" srcOrd="1" destOrd="0" presId="urn:microsoft.com/office/officeart/2005/8/layout/hierarchy1"/>
    <dgm:cxn modelId="{E7A8DC22-20C4-4363-A9C9-57027111848A}" type="presParOf" srcId="{096399EE-887D-400D-9E9A-B8CC892C2C2F}" destId="{FC74D8E9-49EB-45EE-859B-860217D99472}" srcOrd="1" destOrd="0" presId="urn:microsoft.com/office/officeart/2005/8/layout/hierarchy1"/>
    <dgm:cxn modelId="{C81DD5FD-7973-4267-84CB-F077D87CCB64}" type="presParOf" srcId="{FC74D8E9-49EB-45EE-859B-860217D99472}" destId="{B70AB6EA-988C-40EB-A54B-318B358524A6}" srcOrd="0" destOrd="0" presId="urn:microsoft.com/office/officeart/2005/8/layout/hierarchy1"/>
    <dgm:cxn modelId="{C54BDDF1-FD30-49BA-83EE-5AE2550257A7}" type="presParOf" srcId="{FC74D8E9-49EB-45EE-859B-860217D99472}" destId="{03278024-6C74-4F4A-80BE-7C50E3DF074E}" srcOrd="1" destOrd="0" presId="urn:microsoft.com/office/officeart/2005/8/layout/hierarchy1"/>
    <dgm:cxn modelId="{B17CD8CC-3EBE-444F-A3ED-6E472F06ECDC}" type="presParOf" srcId="{03278024-6C74-4F4A-80BE-7C50E3DF074E}" destId="{E732DF31-6D85-4B4A-9FD5-36FE2F01E1FB}" srcOrd="0" destOrd="0" presId="urn:microsoft.com/office/officeart/2005/8/layout/hierarchy1"/>
    <dgm:cxn modelId="{5FF9BA64-EFBF-4393-8597-0657448C4268}" type="presParOf" srcId="{E732DF31-6D85-4B4A-9FD5-36FE2F01E1FB}" destId="{64F853AD-CFB7-45F4-BFDB-AD46CC22029B}" srcOrd="0" destOrd="0" presId="urn:microsoft.com/office/officeart/2005/8/layout/hierarchy1"/>
    <dgm:cxn modelId="{ED2B81DA-A8DA-42BA-A8CB-EC5FFED715A1}" type="presParOf" srcId="{E732DF31-6D85-4B4A-9FD5-36FE2F01E1FB}" destId="{7792F891-8E3C-426C-8685-1E238A085CCB}" srcOrd="1" destOrd="0" presId="urn:microsoft.com/office/officeart/2005/8/layout/hierarchy1"/>
    <dgm:cxn modelId="{FD5B07F0-47FB-40A0-8075-4AF19C625024}" type="presParOf" srcId="{03278024-6C74-4F4A-80BE-7C50E3DF074E}" destId="{2F26F71D-810C-464D-B40D-DFAF86E2E916}" srcOrd="1" destOrd="0" presId="urn:microsoft.com/office/officeart/2005/8/layout/hierarchy1"/>
    <dgm:cxn modelId="{D41BE712-A944-43D8-BD37-27A0ACCCB3E3}" type="presParOf" srcId="{FC74D8E9-49EB-45EE-859B-860217D99472}" destId="{D65A504C-E08A-452A-9868-9A72E6F6325C}" srcOrd="2" destOrd="0" presId="urn:microsoft.com/office/officeart/2005/8/layout/hierarchy1"/>
    <dgm:cxn modelId="{2D77B4E6-10A4-4095-B286-329E13B3AA9C}" type="presParOf" srcId="{FC74D8E9-49EB-45EE-859B-860217D99472}" destId="{A806203D-B123-476E-AA2A-1D48E66F426D}" srcOrd="3" destOrd="0" presId="urn:microsoft.com/office/officeart/2005/8/layout/hierarchy1"/>
    <dgm:cxn modelId="{5283D911-FDCB-4272-8F28-C1B3B6E589E5}" type="presParOf" srcId="{A806203D-B123-476E-AA2A-1D48E66F426D}" destId="{B39DFF06-5725-4271-B051-5C90BEA27C4F}" srcOrd="0" destOrd="0" presId="urn:microsoft.com/office/officeart/2005/8/layout/hierarchy1"/>
    <dgm:cxn modelId="{77B0E8A5-EEE4-4601-B412-9F2AD28EFF30}" type="presParOf" srcId="{B39DFF06-5725-4271-B051-5C90BEA27C4F}" destId="{769C3F56-86C4-4BBF-B0AA-8A0422EF3758}" srcOrd="0" destOrd="0" presId="urn:microsoft.com/office/officeart/2005/8/layout/hierarchy1"/>
    <dgm:cxn modelId="{56BB1229-CBA6-4211-AAE8-251AFEFF4445}" type="presParOf" srcId="{B39DFF06-5725-4271-B051-5C90BEA27C4F}" destId="{E3A365D6-D809-4C3B-A791-2E4C4CAE4462}" srcOrd="1" destOrd="0" presId="urn:microsoft.com/office/officeart/2005/8/layout/hierarchy1"/>
    <dgm:cxn modelId="{713D94FE-A281-4993-AB3B-74773891A995}" type="presParOf" srcId="{A806203D-B123-476E-AA2A-1D48E66F426D}" destId="{5886B699-73D9-474F-8B02-F1DF15C831EE}" srcOrd="1" destOrd="0" presId="urn:microsoft.com/office/officeart/2005/8/layout/hierarchy1"/>
    <dgm:cxn modelId="{B7CAB6E3-E12E-4E0F-95D5-98290A9DD164}" type="presParOf" srcId="{FC74D8E9-49EB-45EE-859B-860217D99472}" destId="{64839CA1-331E-40EB-BE65-8A5B49EC4C4D}" srcOrd="4" destOrd="0" presId="urn:microsoft.com/office/officeart/2005/8/layout/hierarchy1"/>
    <dgm:cxn modelId="{BA27E0C5-5B32-4207-9879-6F266BBED710}" type="presParOf" srcId="{FC74D8E9-49EB-45EE-859B-860217D99472}" destId="{FC76DA82-9B11-4A40-B602-66F09ED248C9}" srcOrd="5" destOrd="0" presId="urn:microsoft.com/office/officeart/2005/8/layout/hierarchy1"/>
    <dgm:cxn modelId="{35B5BF26-505E-426D-8390-54EF7E2D6CBC}" type="presParOf" srcId="{FC76DA82-9B11-4A40-B602-66F09ED248C9}" destId="{CEC8AF09-1F9D-42B6-BBB4-702A66A5090A}" srcOrd="0" destOrd="0" presId="urn:microsoft.com/office/officeart/2005/8/layout/hierarchy1"/>
    <dgm:cxn modelId="{AEE21276-613B-48E2-BA3D-CF942B97EB5E}" type="presParOf" srcId="{CEC8AF09-1F9D-42B6-BBB4-702A66A5090A}" destId="{1CE35AEC-5EDF-45AE-8802-A11BFC9A7710}" srcOrd="0" destOrd="0" presId="urn:microsoft.com/office/officeart/2005/8/layout/hierarchy1"/>
    <dgm:cxn modelId="{B7F92F78-AAE0-4547-AFCE-050D98C864C5}" type="presParOf" srcId="{CEC8AF09-1F9D-42B6-BBB4-702A66A5090A}" destId="{834D174F-20F7-4136-84F8-2B2252B14A44}" srcOrd="1" destOrd="0" presId="urn:microsoft.com/office/officeart/2005/8/layout/hierarchy1"/>
    <dgm:cxn modelId="{F90F94C5-B74F-4E08-A3D2-CB230EC2C4E5}" type="presParOf" srcId="{FC76DA82-9B11-4A40-B602-66F09ED248C9}" destId="{C078A1C3-C290-4D34-838C-3F5835B2EB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39CA1-331E-40EB-BE65-8A5B49EC4C4D}">
      <dsp:nvSpPr>
        <dsp:cNvPr id="0" name=""/>
        <dsp:cNvSpPr/>
      </dsp:nvSpPr>
      <dsp:spPr>
        <a:xfrm>
          <a:off x="5112748" y="1658197"/>
          <a:ext cx="3191135" cy="75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71"/>
              </a:lnTo>
              <a:lnTo>
                <a:pt x="3191135" y="517471"/>
              </a:lnTo>
              <a:lnTo>
                <a:pt x="3191135" y="7593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A504C-E08A-452A-9868-9A72E6F6325C}">
      <dsp:nvSpPr>
        <dsp:cNvPr id="0" name=""/>
        <dsp:cNvSpPr/>
      </dsp:nvSpPr>
      <dsp:spPr>
        <a:xfrm>
          <a:off x="5067028" y="1658197"/>
          <a:ext cx="91440" cy="759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93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0AB6EA-988C-40EB-A54B-318B358524A6}">
      <dsp:nvSpPr>
        <dsp:cNvPr id="0" name=""/>
        <dsp:cNvSpPr/>
      </dsp:nvSpPr>
      <dsp:spPr>
        <a:xfrm>
          <a:off x="1921612" y="1658197"/>
          <a:ext cx="3191135" cy="759345"/>
        </a:xfrm>
        <a:custGeom>
          <a:avLst/>
          <a:gdLst/>
          <a:ahLst/>
          <a:cxnLst/>
          <a:rect l="0" t="0" r="0" b="0"/>
          <a:pathLst>
            <a:path>
              <a:moveTo>
                <a:pt x="3191135" y="0"/>
              </a:moveTo>
              <a:lnTo>
                <a:pt x="3191135" y="517471"/>
              </a:lnTo>
              <a:lnTo>
                <a:pt x="0" y="517471"/>
              </a:lnTo>
              <a:lnTo>
                <a:pt x="0" y="7593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7E284-F398-4CD9-827D-8EE95C52EB3B}">
      <dsp:nvSpPr>
        <dsp:cNvPr id="0" name=""/>
        <dsp:cNvSpPr/>
      </dsp:nvSpPr>
      <dsp:spPr>
        <a:xfrm>
          <a:off x="3807283" y="257"/>
          <a:ext cx="2610929" cy="1657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9D38D-361A-4758-BDD6-D65B4AA44B0E}">
      <dsp:nvSpPr>
        <dsp:cNvPr id="0" name=""/>
        <dsp:cNvSpPr/>
      </dsp:nvSpPr>
      <dsp:spPr>
        <a:xfrm>
          <a:off x="4097387" y="275855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900" kern="1200" dirty="0" smtClean="0"/>
            <a:t>Coherence Protocols</a:t>
          </a:r>
          <a:endParaRPr lang="en-IN" sz="3900" kern="1200" dirty="0"/>
        </a:p>
      </dsp:txBody>
      <dsp:txXfrm>
        <a:off x="4145946" y="324414"/>
        <a:ext cx="2513811" cy="1560821"/>
      </dsp:txXfrm>
    </dsp:sp>
    <dsp:sp modelId="{64F853AD-CFB7-45F4-BFDB-AD46CC22029B}">
      <dsp:nvSpPr>
        <dsp:cNvPr id="0" name=""/>
        <dsp:cNvSpPr/>
      </dsp:nvSpPr>
      <dsp:spPr>
        <a:xfrm>
          <a:off x="616148" y="2417542"/>
          <a:ext cx="2610929" cy="1657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2F891-8E3C-426C-8685-1E238A085CCB}">
      <dsp:nvSpPr>
        <dsp:cNvPr id="0" name=""/>
        <dsp:cNvSpPr/>
      </dsp:nvSpPr>
      <dsp:spPr>
        <a:xfrm>
          <a:off x="906251" y="2693140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900" kern="1200" dirty="0" smtClean="0"/>
            <a:t>Snooping Based</a:t>
          </a:r>
          <a:endParaRPr lang="en-IN" sz="3900" kern="1200" dirty="0"/>
        </a:p>
      </dsp:txBody>
      <dsp:txXfrm>
        <a:off x="954810" y="2741699"/>
        <a:ext cx="2513811" cy="1560821"/>
      </dsp:txXfrm>
    </dsp:sp>
    <dsp:sp modelId="{769C3F56-86C4-4BBF-B0AA-8A0422EF3758}">
      <dsp:nvSpPr>
        <dsp:cNvPr id="0" name=""/>
        <dsp:cNvSpPr/>
      </dsp:nvSpPr>
      <dsp:spPr>
        <a:xfrm>
          <a:off x="3807283" y="2417542"/>
          <a:ext cx="2610929" cy="1657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365D6-D809-4C3B-A791-2E4C4CAE4462}">
      <dsp:nvSpPr>
        <dsp:cNvPr id="0" name=""/>
        <dsp:cNvSpPr/>
      </dsp:nvSpPr>
      <dsp:spPr>
        <a:xfrm>
          <a:off x="4097387" y="2693140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900" kern="1200" dirty="0" smtClean="0"/>
            <a:t>Directory Based</a:t>
          </a:r>
          <a:endParaRPr lang="en-IN" sz="3900" kern="1200" dirty="0"/>
        </a:p>
      </dsp:txBody>
      <dsp:txXfrm>
        <a:off x="4145946" y="2741699"/>
        <a:ext cx="2513811" cy="1560821"/>
      </dsp:txXfrm>
    </dsp:sp>
    <dsp:sp modelId="{1CE35AEC-5EDF-45AE-8802-A11BFC9A7710}">
      <dsp:nvSpPr>
        <dsp:cNvPr id="0" name=""/>
        <dsp:cNvSpPr/>
      </dsp:nvSpPr>
      <dsp:spPr>
        <a:xfrm>
          <a:off x="6998419" y="2417542"/>
          <a:ext cx="2610929" cy="1657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D174F-20F7-4136-84F8-2B2252B14A44}">
      <dsp:nvSpPr>
        <dsp:cNvPr id="0" name=""/>
        <dsp:cNvSpPr/>
      </dsp:nvSpPr>
      <dsp:spPr>
        <a:xfrm>
          <a:off x="7288522" y="2693140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900" kern="1200" dirty="0" smtClean="0"/>
            <a:t>Hybrid</a:t>
          </a:r>
          <a:endParaRPr lang="en-IN" sz="3900" kern="1200" dirty="0"/>
        </a:p>
      </dsp:txBody>
      <dsp:txXfrm>
        <a:off x="7337081" y="2741699"/>
        <a:ext cx="2513811" cy="1560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9B6D3-DE09-4752-BEF4-68A9A12507CB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6AF9E-45D6-4CFB-B5D4-36AB304240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0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To</a:t>
            </a:r>
            <a:r>
              <a:rPr lang="en-IN" baseline="0" dirty="0" smtClean="0"/>
              <a:t> understand Cache Associativity: https://www.youtube.com/watch?v=ReKzEGLlGfk</a:t>
            </a:r>
          </a:p>
          <a:p>
            <a:r>
              <a:rPr lang="en-IN" baseline="0" dirty="0" smtClean="0"/>
              <a:t>[8]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112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Dragons from:</a:t>
            </a:r>
            <a:r>
              <a:rPr lang="en-IN" baseline="0" dirty="0" smtClean="0"/>
              <a:t> Game of Thrones and How to train your dragon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65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Firefly single season cancelled</a:t>
            </a:r>
            <a:r>
              <a:rPr lang="en-IN" baseline="0" dirty="0" smtClean="0"/>
              <a:t> series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473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[7][8]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Graphic from movie </a:t>
            </a:r>
            <a:r>
              <a:rPr lang="en-IN" dirty="0" err="1" smtClean="0"/>
              <a:t>Deadpool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872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[1][2][5]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743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[3][4]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59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23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378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Graphic</a:t>
            </a:r>
            <a:r>
              <a:rPr lang="en-IN" baseline="0" dirty="0" smtClean="0"/>
              <a:t> from : Batman V Superman Movie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6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[9][10]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467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Leonel Messi</a:t>
            </a:r>
            <a:r>
              <a:rPr lang="en-IN" baseline="0" dirty="0" smtClean="0"/>
              <a:t> from Football Club of Barcelona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6AF9E-45D6-4CFB-B5D4-36AB304240B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92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20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99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34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57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0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911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46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45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16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81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866EF-460C-4F7D-B101-92C3AD8CCFEF}" type="datetimeFigureOut">
              <a:rPr lang="en-IN" smtClean="0"/>
              <a:t>05-04-2016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274B3-719A-4CFC-B14A-2108CE08A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5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6" y="1122363"/>
            <a:ext cx="9237133" cy="23876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Cache Coherence Enforcement Protocol Simulation &amp; Evaluation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0" y="4626504"/>
            <a:ext cx="3107267" cy="2040626"/>
          </a:xfrm>
        </p:spPr>
        <p:txBody>
          <a:bodyPr>
            <a:normAutofit/>
          </a:bodyPr>
          <a:lstStyle/>
          <a:p>
            <a:pPr algn="l"/>
            <a:r>
              <a:rPr lang="en-IN" dirty="0" smtClean="0"/>
              <a:t>Siddhant Kulkarni</a:t>
            </a:r>
          </a:p>
          <a:p>
            <a:pPr algn="l"/>
            <a:r>
              <a:rPr lang="en-IN" dirty="0" smtClean="0"/>
              <a:t>Ritesh Sangurmath</a:t>
            </a:r>
          </a:p>
          <a:p>
            <a:pPr algn="l"/>
            <a:r>
              <a:rPr lang="en-IN" dirty="0" smtClean="0"/>
              <a:t>Ranjan </a:t>
            </a:r>
            <a:r>
              <a:rPr lang="en-IN" dirty="0" smtClean="0"/>
              <a:t>Yadav</a:t>
            </a:r>
          </a:p>
          <a:p>
            <a:pPr algn="l"/>
            <a:r>
              <a:rPr lang="en-IN" dirty="0" smtClean="0"/>
              <a:t>(Team #4)</a:t>
            </a:r>
            <a:endParaRPr lang="en-IN" dirty="0" smtClean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15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2735792"/>
            <a:ext cx="10515600" cy="1325563"/>
          </a:xfrm>
        </p:spPr>
        <p:txBody>
          <a:bodyPr/>
          <a:lstStyle/>
          <a:p>
            <a:pPr algn="ctr"/>
            <a:r>
              <a:rPr lang="en-IN" dirty="0" smtClean="0"/>
              <a:t>As a part of this project, we will be focusing on Snooping Based Protocols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36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Snooping Protocols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Aka Bus Snooping protocol</a:t>
            </a:r>
          </a:p>
          <a:p>
            <a:r>
              <a:rPr lang="en-IN" dirty="0" smtClean="0"/>
              <a:t>All caches monitor the bus and maintain state of cache blocks based on the transaction</a:t>
            </a:r>
          </a:p>
          <a:p>
            <a:r>
              <a:rPr lang="en-IN" dirty="0" smtClean="0"/>
              <a:t>If a cache notices that the copy it has is outdated, it takes required action</a:t>
            </a:r>
          </a:p>
          <a:p>
            <a:r>
              <a:rPr lang="en-IN" dirty="0" smtClean="0"/>
              <a:t>Very limited Scalability</a:t>
            </a:r>
          </a:p>
          <a:p>
            <a:pPr lvl="1"/>
            <a:r>
              <a:rPr lang="en-IN" dirty="0"/>
              <a:t>S</a:t>
            </a:r>
            <a:r>
              <a:rPr lang="en-IN" dirty="0" smtClean="0"/>
              <a:t>uitable to use when number of processors &lt; 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4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Snooping Protocols, </a:t>
            </a:r>
            <a:r>
              <a:rPr lang="en-IN" dirty="0" err="1" smtClean="0"/>
              <a:t>cntd</a:t>
            </a:r>
            <a:r>
              <a:rPr lang="en-IN" dirty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2277533" y="1825625"/>
            <a:ext cx="727980" cy="630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P1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692198" y="2591131"/>
            <a:ext cx="189865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/>
          <p:cNvCxnSpPr>
            <a:stCxn id="4" idx="4"/>
            <a:endCxn id="5" idx="0"/>
          </p:cNvCxnSpPr>
          <p:nvPr/>
        </p:nvCxnSpPr>
        <p:spPr>
          <a:xfrm>
            <a:off x="2641523" y="2456194"/>
            <a:ext cx="0" cy="134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88066" y="2691605"/>
            <a:ext cx="895219" cy="312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L1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5378450" y="1825625"/>
            <a:ext cx="727980" cy="630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P2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793115" y="2621491"/>
            <a:ext cx="189865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" name="Straight Connector 9"/>
          <p:cNvCxnSpPr>
            <a:stCxn id="8" idx="4"/>
            <a:endCxn id="9" idx="0"/>
          </p:cNvCxnSpPr>
          <p:nvPr/>
        </p:nvCxnSpPr>
        <p:spPr>
          <a:xfrm>
            <a:off x="5742440" y="2456194"/>
            <a:ext cx="0" cy="16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8983" y="2691605"/>
            <a:ext cx="895219" cy="312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L1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8825441" y="1825625"/>
            <a:ext cx="727980" cy="630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P3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8240106" y="2591131"/>
            <a:ext cx="189865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Connector 13"/>
          <p:cNvCxnSpPr>
            <a:stCxn id="12" idx="4"/>
            <a:endCxn id="13" idx="0"/>
          </p:cNvCxnSpPr>
          <p:nvPr/>
        </p:nvCxnSpPr>
        <p:spPr>
          <a:xfrm>
            <a:off x="9189431" y="2456194"/>
            <a:ext cx="0" cy="134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435974" y="2691605"/>
            <a:ext cx="895219" cy="312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L1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45633" y="4520670"/>
            <a:ext cx="10100733" cy="550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Bus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1045633" y="5715000"/>
            <a:ext cx="10100733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1286933" y="5833706"/>
            <a:ext cx="1117600" cy="304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Main Memory</a:t>
            </a:r>
            <a:endParaRPr lang="en-IN" dirty="0"/>
          </a:p>
        </p:txBody>
      </p:sp>
      <p:cxnSp>
        <p:nvCxnSpPr>
          <p:cNvPr id="23" name="Straight Connector 22"/>
          <p:cNvCxnSpPr>
            <a:stCxn id="5" idx="2"/>
          </p:cNvCxnSpPr>
          <p:nvPr/>
        </p:nvCxnSpPr>
        <p:spPr>
          <a:xfrm>
            <a:off x="2641523" y="3559507"/>
            <a:ext cx="0" cy="961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2"/>
          </p:cNvCxnSpPr>
          <p:nvPr/>
        </p:nvCxnSpPr>
        <p:spPr>
          <a:xfrm>
            <a:off x="5742440" y="3589867"/>
            <a:ext cx="0" cy="93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2"/>
          </p:cNvCxnSpPr>
          <p:nvPr/>
        </p:nvCxnSpPr>
        <p:spPr>
          <a:xfrm>
            <a:off x="9189431" y="3559507"/>
            <a:ext cx="0" cy="961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683731" y="3559507"/>
            <a:ext cx="949325" cy="55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smtClean="0"/>
              <a:t>Cache Controller/</a:t>
            </a:r>
            <a:br>
              <a:rPr lang="en-IN" sz="1000" dirty="0" smtClean="0"/>
            </a:br>
            <a:r>
              <a:rPr lang="en-IN" sz="1000" dirty="0" smtClean="0"/>
              <a:t>Snooper</a:t>
            </a:r>
            <a:endParaRPr lang="en-IN" sz="1000" dirty="0"/>
          </a:p>
        </p:txBody>
      </p:sp>
      <p:sp>
        <p:nvSpPr>
          <p:cNvPr id="30" name="Rectangle 29"/>
          <p:cNvSpPr/>
          <p:nvPr/>
        </p:nvSpPr>
        <p:spPr>
          <a:xfrm>
            <a:off x="4799470" y="3559507"/>
            <a:ext cx="949325" cy="55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smtClean="0"/>
              <a:t>Cache Controller/</a:t>
            </a:r>
            <a:br>
              <a:rPr lang="en-IN" sz="1000" dirty="0" smtClean="0"/>
            </a:br>
            <a:r>
              <a:rPr lang="en-IN" sz="1000" dirty="0" smtClean="0"/>
              <a:t>Snooper</a:t>
            </a:r>
            <a:endParaRPr lang="en-IN" sz="1000" dirty="0"/>
          </a:p>
        </p:txBody>
      </p:sp>
      <p:sp>
        <p:nvSpPr>
          <p:cNvPr id="31" name="Rectangle 30"/>
          <p:cNvSpPr/>
          <p:nvPr/>
        </p:nvSpPr>
        <p:spPr>
          <a:xfrm>
            <a:off x="8236957" y="3559507"/>
            <a:ext cx="949325" cy="55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smtClean="0"/>
              <a:t>Cache Controller/</a:t>
            </a:r>
            <a:br>
              <a:rPr lang="en-IN" sz="1000" dirty="0" smtClean="0"/>
            </a:br>
            <a:r>
              <a:rPr lang="en-IN" sz="1000" dirty="0" smtClean="0"/>
              <a:t>Snooper</a:t>
            </a:r>
            <a:endParaRPr lang="en-IN" sz="1000" dirty="0"/>
          </a:p>
        </p:txBody>
      </p:sp>
      <p:sp>
        <p:nvSpPr>
          <p:cNvPr id="32" name="Rectangle 31"/>
          <p:cNvSpPr/>
          <p:nvPr/>
        </p:nvSpPr>
        <p:spPr>
          <a:xfrm>
            <a:off x="2783285" y="5833706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X=100</a:t>
            </a:r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3960156" y="5825234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Y=200</a:t>
            </a:r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5130804" y="5816762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Z=300</a:t>
            </a:r>
            <a:endParaRPr lang="en-IN" dirty="0"/>
          </a:p>
        </p:txBody>
      </p:sp>
      <p:cxnSp>
        <p:nvCxnSpPr>
          <p:cNvPr id="36" name="Curved Connector 35"/>
          <p:cNvCxnSpPr>
            <a:stCxn id="4" idx="2"/>
            <a:endCxn id="5" idx="1"/>
          </p:cNvCxnSpPr>
          <p:nvPr/>
        </p:nvCxnSpPr>
        <p:spPr>
          <a:xfrm rot="10800000" flipV="1">
            <a:off x="1692199" y="2140909"/>
            <a:ext cx="585335" cy="934409"/>
          </a:xfrm>
          <a:prstGeom prst="curvedConnector3">
            <a:avLst>
              <a:gd name="adj1" fmla="val 1390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64952" y="1971423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Read X</a:t>
            </a:r>
            <a:endParaRPr lang="en-IN" dirty="0"/>
          </a:p>
        </p:txBody>
      </p:sp>
      <p:cxnSp>
        <p:nvCxnSpPr>
          <p:cNvPr id="39" name="Curved Connector 38"/>
          <p:cNvCxnSpPr>
            <a:stCxn id="5" idx="1"/>
            <a:endCxn id="19" idx="1"/>
          </p:cNvCxnSpPr>
          <p:nvPr/>
        </p:nvCxnSpPr>
        <p:spPr>
          <a:xfrm rot="10800000" flipV="1">
            <a:off x="1045634" y="3075319"/>
            <a:ext cx="646565" cy="1720518"/>
          </a:xfrm>
          <a:prstGeom prst="curvedConnector3">
            <a:avLst>
              <a:gd name="adj1" fmla="val 1353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7783" y="3778269"/>
            <a:ext cx="641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/>
              <a:t>P1 wants to read X</a:t>
            </a:r>
            <a:endParaRPr lang="en-IN" sz="1000" dirty="0"/>
          </a:p>
        </p:txBody>
      </p:sp>
      <p:cxnSp>
        <p:nvCxnSpPr>
          <p:cNvPr id="42" name="Straight Connector 41"/>
          <p:cNvCxnSpPr>
            <a:stCxn id="19" idx="2"/>
            <a:endCxn id="20" idx="0"/>
          </p:cNvCxnSpPr>
          <p:nvPr/>
        </p:nvCxnSpPr>
        <p:spPr>
          <a:xfrm>
            <a:off x="6096000" y="5071003"/>
            <a:ext cx="0" cy="643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endCxn id="30" idx="1"/>
          </p:cNvCxnSpPr>
          <p:nvPr/>
        </p:nvCxnSpPr>
        <p:spPr>
          <a:xfrm rot="5400000" flipH="1" flipV="1">
            <a:off x="4238266" y="3959467"/>
            <a:ext cx="683271" cy="4391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endCxn id="31" idx="1"/>
          </p:cNvCxnSpPr>
          <p:nvPr/>
        </p:nvCxnSpPr>
        <p:spPr>
          <a:xfrm rot="5400000" flipH="1" flipV="1">
            <a:off x="7612246" y="3887487"/>
            <a:ext cx="674799" cy="5746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9" idx="2"/>
          </p:cNvCxnSpPr>
          <p:nvPr/>
        </p:nvCxnSpPr>
        <p:spPr>
          <a:xfrm rot="5400000">
            <a:off x="5471314" y="5090313"/>
            <a:ext cx="643997" cy="6053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655582" y="3837398"/>
            <a:ext cx="641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/>
              <a:t>P1 wants to read X</a:t>
            </a:r>
            <a:endParaRPr lang="en-IN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7027296" y="3682809"/>
            <a:ext cx="641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/>
              <a:t>P1 wants to read X</a:t>
            </a:r>
            <a:endParaRPr lang="en-IN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850646" y="5131513"/>
            <a:ext cx="641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/>
              <a:t>P1 wants to read X</a:t>
            </a:r>
            <a:endParaRPr lang="en-IN" sz="1000" dirty="0"/>
          </a:p>
        </p:txBody>
      </p:sp>
      <p:sp>
        <p:nvSpPr>
          <p:cNvPr id="52" name="Rectangle 51"/>
          <p:cNvSpPr/>
          <p:nvPr/>
        </p:nvSpPr>
        <p:spPr>
          <a:xfrm>
            <a:off x="2783285" y="5833706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X=100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2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39 0.02731 0.00378 0.03518 0.00834 0.05787 C 0.00886 0.06088 0.00899 0.06458 0.01042 0.06667 C 0.0125 0.06967 0.01537 0.07106 0.01797 0.07153 C 0.02865 0.07361 0.03933 0.07315 0.05 0.07407 C 0.05313 0.07685 0.05625 0.08079 0.05964 0.08264 C 0.06237 0.08403 0.06524 0.08403 0.06797 0.0838 C 0.07631 0.08356 0.08464 0.08217 0.09297 0.08148 C 0.09714 0.08287 0.11993 0.09213 0.12774 0.09005 C 0.14388 0.08565 0.13907 0.07847 0.15404 0.07639 C 0.16953 0.07454 0.18516 0.07477 0.20065 0.07407 C 0.20716 0.07106 0.20612 0.07153 0.21732 0.06898 C 0.22045 0.06852 0.2237 0.06829 0.22696 0.06782 C 0.2319 0.06342 0.22865 0.06574 0.23672 0.06412 L 0.25612 0.06042 C 0.26198 0.05301 0.26485 0.05092 0.26797 0.03565 C 0.2694 0.0287 0.26888 0.02083 0.2694 0.01342 C 0.26914 0.00972 0.26927 0.00602 0.26862 0.00231 C 0.26823 0 0.26719 -0.00162 0.26654 -0.0037 C 0.26576 -0.00625 0.26498 -0.00857 0.26446 -0.01111 C 0.2573 -0.04931 0.26472 -0.01412 0.26029 -0.04074 C 0.25977 -0.04421 0.25886 -0.04722 0.25821 -0.0507 C 0.25703 -0.05764 0.25599 -0.06458 0.25482 -0.07176 C 0.25456 -0.07292 0.2543 -0.07408 0.25404 -0.07546 C 0.25339 -0.08843 0.25196 -0.11991 0.25065 -0.12593 C 0.24792 -0.13889 0.24349 -0.15093 0.23815 -0.16065 C 0.23672 -0.16296 0.23555 -0.1662 0.23399 -0.16806 C 0.23256 -0.16945 0.2306 -0.16945 0.22904 -0.17037 C 0.22123 -0.17546 0.23412 -0.17315 0.21589 -0.17408 C 0.20313 -0.17477 0.19037 -0.17477 0.17774 -0.17546 L 0.10404 -0.17917 C 0.10339 -0.1794 0.10274 -0.18009 0.10196 -0.18033 C 0.07644 -0.18796 0.08607 -0.1831 0.04714 -0.18033 C 0.0375 -0.17963 0.02774 -0.1794 0.01797 -0.17917 L 0.00274 -0.18148 C -0.00599 -0.18287 -0.01341 -0.18333 -0.02226 -0.18403 C -0.02656 -0.18495 -0.03177 -0.18542 -0.03541 -0.19028 C -0.03789 -0.19329 -0.04101 -0.20255 -0.04101 -0.20255 C -0.0414 -0.20509 -0.04179 -0.20764 -0.04244 -0.20995 C -0.04297 -0.2125 -0.04401 -0.21482 -0.04453 -0.21736 C -0.04557 -0.22384 -0.04635 -0.23056 -0.04726 -0.23704 C -0.04752 -0.26296 -0.04765 -0.28889 -0.04791 -0.31482 C -0.04804 -0.3294 -0.04804 -0.34375 -0.04869 -0.3581 C -0.04869 -0.36111 -0.04961 -0.36389 -0.05 -0.36667 C -0.05039 -0.36921 -0.05039 -0.37176 -0.05078 -0.37408 C -0.0513 -0.37801 -0.05221 -0.3838 -0.05416 -0.38658 C -0.0552 -0.38796 -0.05651 -0.3882 -0.05768 -0.38889 C -0.06276 -0.39306 -0.0582 -0.39028 -0.0625 -0.39259 C -0.06341 -0.39398 -0.06432 -0.39537 -0.06536 -0.3963 C -0.06614 -0.39745 -0.06718 -0.39792 -0.0681 -0.39884 C -0.06862 -0.39954 -0.06888 -0.40093 -0.06953 -0.40139 C -0.07083 -0.40232 -0.07226 -0.40208 -0.07369 -0.40255 C -0.07461 -0.40347 -0.07552 -0.40394 -0.07643 -0.40509 C -0.07695 -0.40579 -0.07773 -0.40741 -0.07773 -0.40741 L -0.07773 -0.40741 " pathEditMode="relative" ptsTypes="AAAAAAAAAAAAAAAAAAAAAAAAAAAAAAAAAAAAAAAAAAAAAAAAAAAAAAAA">
                                      <p:cBhvr>
                                        <p:cTn id="3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9" grpId="0"/>
      <p:bldP spid="50" grpId="0"/>
      <p:bldP spid="51" grpId="0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32837"/>
            <a:ext cx="10515600" cy="1325563"/>
          </a:xfrm>
        </p:spPr>
        <p:txBody>
          <a:bodyPr/>
          <a:lstStyle/>
          <a:p>
            <a:r>
              <a:rPr lang="en-IN" dirty="0" smtClean="0"/>
              <a:t>Let us say P2 got X in the same manner and now P2 wants to update the value of X…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216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Snooping Protocols, </a:t>
            </a:r>
            <a:r>
              <a:rPr lang="en-IN" dirty="0" err="1" smtClean="0"/>
              <a:t>cntd</a:t>
            </a:r>
            <a:r>
              <a:rPr lang="en-IN" dirty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2277533" y="1825625"/>
            <a:ext cx="727980" cy="630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P1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692198" y="2591131"/>
            <a:ext cx="189865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/>
          <p:cNvCxnSpPr>
            <a:stCxn id="4" idx="4"/>
            <a:endCxn id="5" idx="0"/>
          </p:cNvCxnSpPr>
          <p:nvPr/>
        </p:nvCxnSpPr>
        <p:spPr>
          <a:xfrm>
            <a:off x="2641523" y="2456194"/>
            <a:ext cx="0" cy="134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88066" y="2691605"/>
            <a:ext cx="895219" cy="312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L1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5378450" y="1825625"/>
            <a:ext cx="727980" cy="630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P2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793115" y="2621491"/>
            <a:ext cx="189865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" name="Straight Connector 9"/>
          <p:cNvCxnSpPr>
            <a:stCxn id="8" idx="4"/>
            <a:endCxn id="9" idx="0"/>
          </p:cNvCxnSpPr>
          <p:nvPr/>
        </p:nvCxnSpPr>
        <p:spPr>
          <a:xfrm>
            <a:off x="5742440" y="2456194"/>
            <a:ext cx="0" cy="16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8983" y="2691605"/>
            <a:ext cx="895219" cy="312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L1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8825441" y="1825625"/>
            <a:ext cx="727980" cy="630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P3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8240106" y="2591131"/>
            <a:ext cx="189865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Connector 13"/>
          <p:cNvCxnSpPr>
            <a:stCxn id="12" idx="4"/>
            <a:endCxn id="13" idx="0"/>
          </p:cNvCxnSpPr>
          <p:nvPr/>
        </p:nvCxnSpPr>
        <p:spPr>
          <a:xfrm>
            <a:off x="9189431" y="2456194"/>
            <a:ext cx="0" cy="134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435974" y="2691605"/>
            <a:ext cx="895219" cy="312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L1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45633" y="4520670"/>
            <a:ext cx="10100733" cy="550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Bus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1045633" y="5715000"/>
            <a:ext cx="10100733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1286933" y="5833706"/>
            <a:ext cx="1117600" cy="304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Main Memory</a:t>
            </a:r>
            <a:endParaRPr lang="en-IN" dirty="0"/>
          </a:p>
        </p:txBody>
      </p:sp>
      <p:cxnSp>
        <p:nvCxnSpPr>
          <p:cNvPr id="23" name="Straight Connector 22"/>
          <p:cNvCxnSpPr>
            <a:stCxn id="5" idx="2"/>
          </p:cNvCxnSpPr>
          <p:nvPr/>
        </p:nvCxnSpPr>
        <p:spPr>
          <a:xfrm>
            <a:off x="2641523" y="3559507"/>
            <a:ext cx="0" cy="961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2"/>
          </p:cNvCxnSpPr>
          <p:nvPr/>
        </p:nvCxnSpPr>
        <p:spPr>
          <a:xfrm>
            <a:off x="5742440" y="3589867"/>
            <a:ext cx="0" cy="93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2"/>
          </p:cNvCxnSpPr>
          <p:nvPr/>
        </p:nvCxnSpPr>
        <p:spPr>
          <a:xfrm>
            <a:off x="9189431" y="3559507"/>
            <a:ext cx="0" cy="961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683731" y="3559507"/>
            <a:ext cx="949325" cy="55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smtClean="0"/>
              <a:t>Cache Controller/</a:t>
            </a:r>
            <a:br>
              <a:rPr lang="en-IN" sz="1000" dirty="0" smtClean="0"/>
            </a:br>
            <a:r>
              <a:rPr lang="en-IN" sz="1000" dirty="0" smtClean="0"/>
              <a:t>Snooper</a:t>
            </a:r>
            <a:endParaRPr lang="en-IN" sz="1000" dirty="0"/>
          </a:p>
        </p:txBody>
      </p:sp>
      <p:sp>
        <p:nvSpPr>
          <p:cNvPr id="30" name="Rectangle 29"/>
          <p:cNvSpPr/>
          <p:nvPr/>
        </p:nvSpPr>
        <p:spPr>
          <a:xfrm>
            <a:off x="4799470" y="3559507"/>
            <a:ext cx="949325" cy="55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smtClean="0"/>
              <a:t>Cache Controller/</a:t>
            </a:r>
            <a:br>
              <a:rPr lang="en-IN" sz="1000" dirty="0" smtClean="0"/>
            </a:br>
            <a:r>
              <a:rPr lang="en-IN" sz="1000" dirty="0" smtClean="0"/>
              <a:t>Snooper</a:t>
            </a:r>
            <a:endParaRPr lang="en-IN" sz="1000" dirty="0"/>
          </a:p>
        </p:txBody>
      </p:sp>
      <p:sp>
        <p:nvSpPr>
          <p:cNvPr id="31" name="Rectangle 30"/>
          <p:cNvSpPr/>
          <p:nvPr/>
        </p:nvSpPr>
        <p:spPr>
          <a:xfrm>
            <a:off x="8236957" y="3559507"/>
            <a:ext cx="949325" cy="55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smtClean="0"/>
              <a:t>Cache Controller/</a:t>
            </a:r>
            <a:br>
              <a:rPr lang="en-IN" sz="1000" dirty="0" smtClean="0"/>
            </a:br>
            <a:r>
              <a:rPr lang="en-IN" sz="1000" dirty="0" smtClean="0"/>
              <a:t>Snooper</a:t>
            </a:r>
            <a:endParaRPr lang="en-IN" sz="1000" dirty="0"/>
          </a:p>
        </p:txBody>
      </p:sp>
      <p:sp>
        <p:nvSpPr>
          <p:cNvPr id="32" name="Rectangle 31"/>
          <p:cNvSpPr/>
          <p:nvPr/>
        </p:nvSpPr>
        <p:spPr>
          <a:xfrm>
            <a:off x="2783285" y="5833706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X=100</a:t>
            </a:r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3960156" y="5825234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Y=200</a:t>
            </a:r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5130804" y="5816762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Z=300</a:t>
            </a:r>
            <a:endParaRPr lang="en-IN" dirty="0"/>
          </a:p>
        </p:txBody>
      </p:sp>
      <p:cxnSp>
        <p:nvCxnSpPr>
          <p:cNvPr id="42" name="Straight Connector 41"/>
          <p:cNvCxnSpPr>
            <a:stCxn id="19" idx="2"/>
            <a:endCxn id="20" idx="0"/>
          </p:cNvCxnSpPr>
          <p:nvPr/>
        </p:nvCxnSpPr>
        <p:spPr>
          <a:xfrm>
            <a:off x="6096000" y="5071003"/>
            <a:ext cx="0" cy="643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783285" y="5833706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X=100</a:t>
            </a:r>
            <a:endParaRPr lang="en-IN" dirty="0"/>
          </a:p>
        </p:txBody>
      </p:sp>
      <p:sp>
        <p:nvSpPr>
          <p:cNvPr id="41" name="Rectangle 40"/>
          <p:cNvSpPr/>
          <p:nvPr/>
        </p:nvSpPr>
        <p:spPr>
          <a:xfrm>
            <a:off x="1888066" y="3061144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X=100</a:t>
            </a:r>
            <a:endParaRPr lang="en-IN" dirty="0"/>
          </a:p>
        </p:txBody>
      </p:sp>
      <p:sp>
        <p:nvSpPr>
          <p:cNvPr id="43" name="Rectangle 42"/>
          <p:cNvSpPr/>
          <p:nvPr/>
        </p:nvSpPr>
        <p:spPr>
          <a:xfrm>
            <a:off x="4988983" y="3078484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X=100</a:t>
            </a:r>
            <a:endParaRPr lang="en-IN" dirty="0"/>
          </a:p>
        </p:txBody>
      </p:sp>
      <p:cxnSp>
        <p:nvCxnSpPr>
          <p:cNvPr id="16" name="Curved Connector 15"/>
          <p:cNvCxnSpPr>
            <a:stCxn id="8" idx="2"/>
            <a:endCxn id="9" idx="1"/>
          </p:cNvCxnSpPr>
          <p:nvPr/>
        </p:nvCxnSpPr>
        <p:spPr>
          <a:xfrm rot="10800000" flipV="1">
            <a:off x="4793116" y="2140909"/>
            <a:ext cx="585335" cy="964769"/>
          </a:xfrm>
          <a:prstGeom prst="curvedConnector3">
            <a:avLst>
              <a:gd name="adj1" fmla="val 1390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40158" y="1930161"/>
            <a:ext cx="13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Write X=999</a:t>
            </a:r>
            <a:endParaRPr lang="en-IN" dirty="0"/>
          </a:p>
        </p:txBody>
      </p:sp>
      <p:cxnSp>
        <p:nvCxnSpPr>
          <p:cNvPr id="22" name="Curved Connector 21"/>
          <p:cNvCxnSpPr>
            <a:stCxn id="9" idx="2"/>
          </p:cNvCxnSpPr>
          <p:nvPr/>
        </p:nvCxnSpPr>
        <p:spPr>
          <a:xfrm rot="16200000" flipH="1">
            <a:off x="5601647" y="3730660"/>
            <a:ext cx="930803" cy="6492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30121" y="3755164"/>
            <a:ext cx="113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P2 Wants to Write X</a:t>
            </a:r>
            <a:endParaRPr lang="en-IN" dirty="0"/>
          </a:p>
        </p:txBody>
      </p:sp>
      <p:cxnSp>
        <p:nvCxnSpPr>
          <p:cNvPr id="38" name="Curved Connector 37"/>
          <p:cNvCxnSpPr>
            <a:endCxn id="29" idx="1"/>
          </p:cNvCxnSpPr>
          <p:nvPr/>
        </p:nvCxnSpPr>
        <p:spPr>
          <a:xfrm rot="5400000" flipH="1" flipV="1">
            <a:off x="1192625" y="4028397"/>
            <a:ext cx="682104" cy="3001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31" idx="3"/>
          </p:cNvCxnSpPr>
          <p:nvPr/>
        </p:nvCxnSpPr>
        <p:spPr>
          <a:xfrm rot="10800000">
            <a:off x="9186283" y="3837400"/>
            <a:ext cx="828413" cy="6832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2019" y="3671649"/>
            <a:ext cx="113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P2 Wants to Write X</a:t>
            </a:r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9835499" y="3702648"/>
            <a:ext cx="113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P2 Wants to Write X</a:t>
            </a:r>
            <a:endParaRPr lang="en-IN" dirty="0"/>
          </a:p>
        </p:txBody>
      </p:sp>
      <p:sp>
        <p:nvSpPr>
          <p:cNvPr id="55" name="Multiply 54"/>
          <p:cNvSpPr/>
          <p:nvPr/>
        </p:nvSpPr>
        <p:spPr>
          <a:xfrm>
            <a:off x="1878192" y="3061144"/>
            <a:ext cx="1170648" cy="42316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4988983" y="3075354"/>
            <a:ext cx="1170648" cy="4231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X=999</a:t>
            </a:r>
            <a:endParaRPr lang="en-IN" dirty="0"/>
          </a:p>
        </p:txBody>
      </p:sp>
      <p:cxnSp>
        <p:nvCxnSpPr>
          <p:cNvPr id="61" name="Straight Arrow Connector 60"/>
          <p:cNvCxnSpPr>
            <a:endCxn id="41" idx="1"/>
          </p:cNvCxnSpPr>
          <p:nvPr/>
        </p:nvCxnSpPr>
        <p:spPr>
          <a:xfrm>
            <a:off x="964219" y="2603384"/>
            <a:ext cx="923847" cy="669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57" idx="3"/>
          </p:cNvCxnSpPr>
          <p:nvPr/>
        </p:nvCxnSpPr>
        <p:spPr>
          <a:xfrm flipH="1">
            <a:off x="6159631" y="2080977"/>
            <a:ext cx="929576" cy="1205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2918" y="2242150"/>
            <a:ext cx="10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INVALID!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89207" y="182562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Modified!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176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53" grpId="0"/>
      <p:bldP spid="54" grpId="0"/>
      <p:bldP spid="55" grpId="0" animBg="1"/>
      <p:bldP spid="57" grpId="0" animBg="1"/>
      <p:bldP spid="65" grpId="0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Snooping Protocols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Write-Invalidate</a:t>
            </a:r>
          </a:p>
          <a:p>
            <a:pPr lvl="1"/>
            <a:r>
              <a:rPr lang="en-IN" dirty="0" smtClean="0"/>
              <a:t>Processor that wants to change a copy of one of the blocks, it sends an invalidate message over the bus</a:t>
            </a:r>
          </a:p>
          <a:p>
            <a:pPr lvl="1"/>
            <a:r>
              <a:rPr lang="en-IN" dirty="0" smtClean="0"/>
              <a:t>Once the copies in all other caches are invalidated, the update is carried out</a:t>
            </a:r>
          </a:p>
          <a:p>
            <a:pPr lvl="1"/>
            <a:r>
              <a:rPr lang="en-IN" dirty="0" smtClean="0"/>
              <a:t>Example: MSI, MOSI, MESI, MERSI</a:t>
            </a:r>
          </a:p>
          <a:p>
            <a:pPr lvl="1"/>
            <a:endParaRPr lang="en-IN" dirty="0"/>
          </a:p>
          <a:p>
            <a:r>
              <a:rPr lang="en-IN" dirty="0" smtClean="0"/>
              <a:t>Write-update</a:t>
            </a:r>
          </a:p>
          <a:p>
            <a:pPr lvl="1"/>
            <a:r>
              <a:rPr lang="en-IN" dirty="0" smtClean="0"/>
              <a:t>Updated value is broadcasted over the bus</a:t>
            </a:r>
          </a:p>
          <a:p>
            <a:pPr lvl="1"/>
            <a:r>
              <a:rPr lang="en-IN" dirty="0" smtClean="0"/>
              <a:t>Every processor that holds that block, updates the value in their cache</a:t>
            </a:r>
          </a:p>
          <a:p>
            <a:pPr lvl="1"/>
            <a:r>
              <a:rPr lang="en-IN" dirty="0" smtClean="0"/>
              <a:t>Example: DRAGON, FIREFLY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806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Directory Protocols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Centralised approach to maintaining coherence</a:t>
            </a:r>
          </a:p>
          <a:p>
            <a:r>
              <a:rPr lang="en-IN" dirty="0" smtClean="0"/>
              <a:t>Makes use of bit vectors to maintain which processor holds a copy of the block</a:t>
            </a:r>
          </a:p>
          <a:p>
            <a:r>
              <a:rPr lang="en-IN" dirty="0" smtClean="0"/>
              <a:t>Maintains similar states as Snooping protocols but aims at reducing the role of the bus</a:t>
            </a:r>
          </a:p>
          <a:p>
            <a:pPr lvl="1"/>
            <a:r>
              <a:rPr lang="en-IN" dirty="0" smtClean="0"/>
              <a:t>For improving scalability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018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Directory Protocols</a:t>
            </a:r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2277533" y="1825625"/>
            <a:ext cx="727980" cy="630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P1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692198" y="2591131"/>
            <a:ext cx="189865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" name="Straight Connector 7"/>
          <p:cNvCxnSpPr>
            <a:stCxn id="6" idx="4"/>
            <a:endCxn id="7" idx="0"/>
          </p:cNvCxnSpPr>
          <p:nvPr/>
        </p:nvCxnSpPr>
        <p:spPr>
          <a:xfrm>
            <a:off x="2641523" y="2456194"/>
            <a:ext cx="0" cy="134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888066" y="2691605"/>
            <a:ext cx="895219" cy="312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L1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5378450" y="1825625"/>
            <a:ext cx="727980" cy="630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P2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4793115" y="2621491"/>
            <a:ext cx="189865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2" name="Straight Connector 11"/>
          <p:cNvCxnSpPr>
            <a:stCxn id="10" idx="4"/>
            <a:endCxn id="11" idx="0"/>
          </p:cNvCxnSpPr>
          <p:nvPr/>
        </p:nvCxnSpPr>
        <p:spPr>
          <a:xfrm>
            <a:off x="5742440" y="2456194"/>
            <a:ext cx="0" cy="16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988983" y="2691605"/>
            <a:ext cx="895219" cy="312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L1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8825441" y="1825625"/>
            <a:ext cx="727980" cy="630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P3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8240106" y="2591131"/>
            <a:ext cx="189865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/>
          <p:cNvCxnSpPr>
            <a:stCxn id="14" idx="4"/>
            <a:endCxn id="15" idx="0"/>
          </p:cNvCxnSpPr>
          <p:nvPr/>
        </p:nvCxnSpPr>
        <p:spPr>
          <a:xfrm>
            <a:off x="9189431" y="2456194"/>
            <a:ext cx="0" cy="134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435974" y="2691605"/>
            <a:ext cx="895219" cy="312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L1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1045633" y="4520670"/>
            <a:ext cx="10100733" cy="550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Interconnection Network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45633" y="5478019"/>
            <a:ext cx="55563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1286933" y="5833706"/>
            <a:ext cx="1117600" cy="304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Main Memory</a:t>
            </a:r>
            <a:endParaRPr lang="en-IN" dirty="0"/>
          </a:p>
        </p:txBody>
      </p:sp>
      <p:cxnSp>
        <p:nvCxnSpPr>
          <p:cNvPr id="21" name="Straight Connector 20"/>
          <p:cNvCxnSpPr>
            <a:stCxn id="7" idx="2"/>
          </p:cNvCxnSpPr>
          <p:nvPr/>
        </p:nvCxnSpPr>
        <p:spPr>
          <a:xfrm>
            <a:off x="2641523" y="3559507"/>
            <a:ext cx="0" cy="961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2"/>
          </p:cNvCxnSpPr>
          <p:nvPr/>
        </p:nvCxnSpPr>
        <p:spPr>
          <a:xfrm>
            <a:off x="5742440" y="3589867"/>
            <a:ext cx="0" cy="93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2"/>
          </p:cNvCxnSpPr>
          <p:nvPr/>
        </p:nvCxnSpPr>
        <p:spPr>
          <a:xfrm>
            <a:off x="9189431" y="3559507"/>
            <a:ext cx="0" cy="961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83285" y="5833706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X=100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3960156" y="5825234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Y=200</a:t>
            </a:r>
            <a:endParaRPr lang="en-IN" dirty="0"/>
          </a:p>
        </p:txBody>
      </p:sp>
      <p:sp>
        <p:nvSpPr>
          <p:cNvPr id="29" name="Rectangle 28"/>
          <p:cNvSpPr/>
          <p:nvPr/>
        </p:nvSpPr>
        <p:spPr>
          <a:xfrm>
            <a:off x="5130804" y="5816762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Z=300</a:t>
            </a:r>
            <a:endParaRPr lang="en-IN" dirty="0"/>
          </a:p>
        </p:txBody>
      </p:sp>
      <p:cxnSp>
        <p:nvCxnSpPr>
          <p:cNvPr id="34" name="Straight Connector 33"/>
          <p:cNvCxnSpPr>
            <a:stCxn id="18" idx="2"/>
            <a:endCxn id="19" idx="0"/>
          </p:cNvCxnSpPr>
          <p:nvPr/>
        </p:nvCxnSpPr>
        <p:spPr>
          <a:xfrm flipH="1">
            <a:off x="3823801" y="5071003"/>
            <a:ext cx="2272199" cy="407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783285" y="5833706"/>
            <a:ext cx="1170648" cy="42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X=100</a:t>
            </a:r>
            <a:endParaRPr lang="en-IN" dirty="0"/>
          </a:p>
        </p:txBody>
      </p:sp>
      <p:sp>
        <p:nvSpPr>
          <p:cNvPr id="44" name="Rectangle 43"/>
          <p:cNvSpPr/>
          <p:nvPr/>
        </p:nvSpPr>
        <p:spPr>
          <a:xfrm>
            <a:off x="8240106" y="5321808"/>
            <a:ext cx="2504094" cy="1335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8339620" y="5385816"/>
            <a:ext cx="1176871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Directory</a:t>
            </a:r>
            <a:endParaRPr lang="en-IN" dirty="0"/>
          </a:p>
        </p:txBody>
      </p:sp>
      <p:sp>
        <p:nvSpPr>
          <p:cNvPr id="46" name="Rectangle 45"/>
          <p:cNvSpPr/>
          <p:nvPr/>
        </p:nvSpPr>
        <p:spPr>
          <a:xfrm>
            <a:off x="8339620" y="5816762"/>
            <a:ext cx="2331428" cy="321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&lt;Tag, Location, State&gt;</a:t>
            </a:r>
            <a:endParaRPr lang="en-IN" dirty="0"/>
          </a:p>
        </p:txBody>
      </p:sp>
      <p:cxnSp>
        <p:nvCxnSpPr>
          <p:cNvPr id="48" name="Straight Connector 47"/>
          <p:cNvCxnSpPr>
            <a:stCxn id="19" idx="3"/>
            <a:endCxn id="44" idx="1"/>
          </p:cNvCxnSpPr>
          <p:nvPr/>
        </p:nvCxnSpPr>
        <p:spPr>
          <a:xfrm>
            <a:off x="6601968" y="5986019"/>
            <a:ext cx="1638138" cy="3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21225"/>
            <a:ext cx="10515600" cy="1933575"/>
          </a:xfrm>
        </p:spPr>
        <p:txBody>
          <a:bodyPr/>
          <a:lstStyle/>
          <a:p>
            <a:pPr algn="ctr"/>
            <a:r>
              <a:rPr lang="en-IN" dirty="0" smtClean="0"/>
              <a:t>Snooping V Directory</a:t>
            </a:r>
            <a:br>
              <a:rPr lang="en-IN" dirty="0" smtClean="0"/>
            </a:br>
            <a:r>
              <a:rPr lang="en-IN" dirty="0" smtClean="0"/>
              <a:t>Dawn of Cache Coherence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9" y="877887"/>
            <a:ext cx="10420021" cy="35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5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Snooping V Directory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108722"/>
              </p:ext>
            </p:extLst>
          </p:nvPr>
        </p:nvGraphicFramePr>
        <p:xfrm>
          <a:off x="622300" y="1690688"/>
          <a:ext cx="10947400" cy="419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700"/>
                <a:gridCol w="5473700"/>
              </a:tblGrid>
              <a:tr h="512856">
                <a:tc>
                  <a:txBody>
                    <a:bodyPr/>
                    <a:lstStyle/>
                    <a:p>
                      <a:r>
                        <a:rPr lang="en-IN" dirty="0" smtClean="0"/>
                        <a:t>Snooping based protocols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Directory based protocols</a:t>
                      </a:r>
                      <a:endParaRPr lang="en-IN" dirty="0"/>
                    </a:p>
                  </a:txBody>
                  <a:tcPr/>
                </a:tc>
              </a:tr>
              <a:tr h="885203">
                <a:tc>
                  <a:txBody>
                    <a:bodyPr/>
                    <a:lstStyle/>
                    <a:p>
                      <a:r>
                        <a:rPr lang="en-IN" dirty="0" smtClean="0"/>
                        <a:t>Requests are broadcasted</a:t>
                      </a:r>
                      <a:r>
                        <a:rPr lang="en-IN" baseline="0" dirty="0" smtClean="0"/>
                        <a:t> over the bus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Point to point requests</a:t>
                      </a:r>
                      <a:r>
                        <a:rPr lang="en-IN" baseline="0" dirty="0" smtClean="0"/>
                        <a:t> are sent to and from processors</a:t>
                      </a:r>
                      <a:endParaRPr lang="en-IN" dirty="0"/>
                    </a:p>
                  </a:txBody>
                  <a:tcPr/>
                </a:tc>
              </a:tr>
              <a:tr h="512856">
                <a:tc>
                  <a:txBody>
                    <a:bodyPr/>
                    <a:lstStyle/>
                    <a:p>
                      <a:r>
                        <a:rPr lang="en-IN" dirty="0" smtClean="0"/>
                        <a:t>Dependency</a:t>
                      </a:r>
                      <a:r>
                        <a:rPr lang="en-IN" baseline="0" dirty="0" smtClean="0"/>
                        <a:t> on bus causes bottlenecks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Does not depend</a:t>
                      </a:r>
                      <a:r>
                        <a:rPr lang="en-IN" baseline="0" dirty="0" smtClean="0"/>
                        <a:t> on message transmission over bus</a:t>
                      </a:r>
                      <a:endParaRPr lang="en-IN" dirty="0"/>
                    </a:p>
                  </a:txBody>
                  <a:tcPr/>
                </a:tc>
              </a:tr>
              <a:tr h="885203">
                <a:tc>
                  <a:txBody>
                    <a:bodyPr/>
                    <a:lstStyle/>
                    <a:p>
                      <a:r>
                        <a:rPr lang="en-IN" dirty="0" smtClean="0"/>
                        <a:t>Each</a:t>
                      </a:r>
                      <a:r>
                        <a:rPr lang="en-IN" baseline="0" dirty="0" smtClean="0"/>
                        <a:t> processor maintains the state of blocks in their own cache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Centralized</a:t>
                      </a:r>
                      <a:r>
                        <a:rPr lang="en-IN" baseline="0" dirty="0" smtClean="0"/>
                        <a:t> state management </a:t>
                      </a:r>
                      <a:endParaRPr lang="en-IN" dirty="0"/>
                    </a:p>
                  </a:txBody>
                  <a:tcPr/>
                </a:tc>
              </a:tr>
              <a:tr h="885203">
                <a:tc>
                  <a:txBody>
                    <a:bodyPr/>
                    <a:lstStyle/>
                    <a:p>
                      <a:r>
                        <a:rPr lang="en-IN" dirty="0" smtClean="0"/>
                        <a:t>All coherence transactions</a:t>
                      </a:r>
                      <a:r>
                        <a:rPr lang="en-IN" baseline="0" dirty="0" smtClean="0"/>
                        <a:t> are seen by every processors due to broadcast nature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Cache</a:t>
                      </a:r>
                      <a:r>
                        <a:rPr lang="en-IN" baseline="0" dirty="0" smtClean="0"/>
                        <a:t> requests are unicast and thus do not utilize too much bandwidth</a:t>
                      </a:r>
                    </a:p>
                  </a:txBody>
                  <a:tcPr/>
                </a:tc>
              </a:tr>
              <a:tr h="512856">
                <a:tc>
                  <a:txBody>
                    <a:bodyPr/>
                    <a:lstStyle/>
                    <a:p>
                      <a:r>
                        <a:rPr lang="en-IN" dirty="0" smtClean="0"/>
                        <a:t>Snooping</a:t>
                      </a:r>
                      <a:r>
                        <a:rPr lang="en-IN" baseline="0" dirty="0" smtClean="0"/>
                        <a:t> based protocols are faster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aseline="0" dirty="0" smtClean="0"/>
                        <a:t>Directory based protocols are more scalable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99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Slide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</p:spPr>
        <p:txBody>
          <a:bodyPr>
            <a:normAutofit fontScale="55000" lnSpcReduction="20000"/>
          </a:bodyPr>
          <a:lstStyle/>
          <a:p>
            <a:r>
              <a:rPr lang="en-IN" dirty="0" smtClean="0"/>
              <a:t>Memory Hierarchy</a:t>
            </a:r>
          </a:p>
          <a:p>
            <a:r>
              <a:rPr lang="en-IN" dirty="0" smtClean="0"/>
              <a:t>Introduction to Caches</a:t>
            </a:r>
          </a:p>
          <a:p>
            <a:r>
              <a:rPr lang="en-IN" dirty="0" smtClean="0"/>
              <a:t>Multiprocessor Architecture &amp; Cache Coherence</a:t>
            </a:r>
          </a:p>
          <a:p>
            <a:r>
              <a:rPr lang="en-IN" dirty="0" smtClean="0"/>
              <a:t>Cache Coherence Protocols</a:t>
            </a:r>
          </a:p>
          <a:p>
            <a:r>
              <a:rPr lang="en-IN" dirty="0" smtClean="0"/>
              <a:t>Classification of Cache Coherence Protocols</a:t>
            </a:r>
          </a:p>
          <a:p>
            <a:pPr lvl="1"/>
            <a:r>
              <a:rPr lang="en-IN" dirty="0" smtClean="0"/>
              <a:t>Snooping Based Protocols</a:t>
            </a:r>
          </a:p>
          <a:p>
            <a:pPr lvl="1"/>
            <a:r>
              <a:rPr lang="en-IN" dirty="0" smtClean="0"/>
              <a:t>Directory Based Protocols</a:t>
            </a:r>
          </a:p>
          <a:p>
            <a:pPr lvl="1"/>
            <a:r>
              <a:rPr lang="en-IN" dirty="0" smtClean="0"/>
              <a:t>Hybrid Protocols</a:t>
            </a:r>
          </a:p>
          <a:p>
            <a:r>
              <a:rPr lang="en-IN" dirty="0"/>
              <a:t>Protocols under evaluation</a:t>
            </a:r>
          </a:p>
          <a:p>
            <a:pPr lvl="1"/>
            <a:r>
              <a:rPr lang="en-IN" dirty="0"/>
              <a:t>MSI</a:t>
            </a:r>
          </a:p>
          <a:p>
            <a:pPr lvl="1"/>
            <a:r>
              <a:rPr lang="en-IN" dirty="0"/>
              <a:t>MESI</a:t>
            </a:r>
          </a:p>
          <a:p>
            <a:pPr lvl="1"/>
            <a:r>
              <a:rPr lang="en-IN" dirty="0"/>
              <a:t>MOSI</a:t>
            </a:r>
          </a:p>
          <a:p>
            <a:pPr lvl="1"/>
            <a:r>
              <a:rPr lang="en-IN" dirty="0"/>
              <a:t>MERSI</a:t>
            </a:r>
          </a:p>
          <a:p>
            <a:pPr lvl="1"/>
            <a:r>
              <a:rPr lang="en-IN" dirty="0"/>
              <a:t>FIREFLY</a:t>
            </a:r>
          </a:p>
          <a:p>
            <a:pPr lvl="1"/>
            <a:r>
              <a:rPr lang="en-IN" dirty="0"/>
              <a:t>DRAGON</a:t>
            </a:r>
          </a:p>
          <a:p>
            <a:r>
              <a:rPr lang="en-IN" dirty="0" smtClean="0"/>
              <a:t>Evaluation Parameters</a:t>
            </a:r>
          </a:p>
          <a:p>
            <a:r>
              <a:rPr lang="en-IN" dirty="0"/>
              <a:t>Scope of Proposed Simulator</a:t>
            </a:r>
          </a:p>
          <a:p>
            <a:r>
              <a:rPr lang="en-IN" dirty="0" smtClean="0"/>
              <a:t>Experimental </a:t>
            </a:r>
            <a:r>
              <a:rPr lang="en-IN" dirty="0"/>
              <a:t>Methodology</a:t>
            </a:r>
          </a:p>
          <a:p>
            <a:r>
              <a:rPr lang="en-IN" dirty="0"/>
              <a:t>Summary, Future Work and 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25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Hybrid Protocols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Combination of Directory and Snooping</a:t>
            </a:r>
          </a:p>
          <a:p>
            <a:r>
              <a:rPr lang="en-IN" dirty="0" smtClean="0"/>
              <a:t>MESCIF[12]</a:t>
            </a:r>
          </a:p>
          <a:p>
            <a:r>
              <a:rPr lang="en-IN" dirty="0" smtClean="0"/>
              <a:t>Bandwidth aware</a:t>
            </a:r>
          </a:p>
          <a:p>
            <a:pPr lvl="1"/>
            <a:r>
              <a:rPr lang="en-IN" dirty="0" smtClean="0"/>
              <a:t>Less bandwidth available</a:t>
            </a:r>
          </a:p>
          <a:p>
            <a:pPr lvl="2"/>
            <a:r>
              <a:rPr lang="en-IN" dirty="0" smtClean="0"/>
              <a:t>Use Directory based Protocol</a:t>
            </a:r>
          </a:p>
          <a:p>
            <a:pPr lvl="1"/>
            <a:r>
              <a:rPr lang="en-IN" dirty="0" smtClean="0"/>
              <a:t>More bandwidth available </a:t>
            </a:r>
          </a:p>
          <a:p>
            <a:pPr lvl="2"/>
            <a:r>
              <a:rPr lang="en-IN" dirty="0" smtClean="0"/>
              <a:t>Use Snooping based Protocol</a:t>
            </a:r>
          </a:p>
          <a:p>
            <a:r>
              <a:rPr lang="en-IN" dirty="0" smtClean="0"/>
              <a:t>Others[14,15]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356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Slide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</p:spPr>
        <p:txBody>
          <a:bodyPr>
            <a:normAutofit fontScale="55000" lnSpcReduction="20000"/>
          </a:bodyPr>
          <a:lstStyle/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Memory Hierarchy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Introduction to Caches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Multiprocessor Architecture &amp; Cache Coherence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Cache Coherence Protocols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Classification of Cache Coherence Protocols</a:t>
            </a:r>
          </a:p>
          <a:p>
            <a:pPr lvl="1"/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Snooping Based Protocols</a:t>
            </a:r>
          </a:p>
          <a:p>
            <a:pPr lvl="1"/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Directory Based Protocols</a:t>
            </a:r>
          </a:p>
          <a:p>
            <a:pPr lvl="1"/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Hybrid Protocols</a:t>
            </a:r>
          </a:p>
          <a:p>
            <a:r>
              <a:rPr lang="en-IN" dirty="0"/>
              <a:t>Protocols under evaluation</a:t>
            </a:r>
          </a:p>
          <a:p>
            <a:pPr lvl="1"/>
            <a:r>
              <a:rPr lang="en-IN" dirty="0"/>
              <a:t>MSI</a:t>
            </a:r>
          </a:p>
          <a:p>
            <a:pPr lvl="1"/>
            <a:r>
              <a:rPr lang="en-IN" dirty="0"/>
              <a:t>MESI</a:t>
            </a:r>
          </a:p>
          <a:p>
            <a:pPr lvl="1"/>
            <a:r>
              <a:rPr lang="en-IN" dirty="0"/>
              <a:t>MOSI</a:t>
            </a:r>
          </a:p>
          <a:p>
            <a:pPr lvl="1"/>
            <a:r>
              <a:rPr lang="en-IN" dirty="0"/>
              <a:t>MERSI</a:t>
            </a:r>
          </a:p>
          <a:p>
            <a:pPr lvl="1"/>
            <a:r>
              <a:rPr lang="en-IN" dirty="0"/>
              <a:t>FIREFLY</a:t>
            </a:r>
          </a:p>
          <a:p>
            <a:pPr lvl="1"/>
            <a:r>
              <a:rPr lang="en-IN" dirty="0"/>
              <a:t>DRAGON</a:t>
            </a:r>
          </a:p>
          <a:p>
            <a:r>
              <a:rPr lang="en-IN" dirty="0" smtClean="0"/>
              <a:t>Evaluation </a:t>
            </a:r>
            <a:r>
              <a:rPr lang="en-IN" dirty="0"/>
              <a:t>Parameters</a:t>
            </a:r>
          </a:p>
          <a:p>
            <a:r>
              <a:rPr lang="en-IN" dirty="0"/>
              <a:t>Scope of Proposed Simulator</a:t>
            </a:r>
          </a:p>
          <a:p>
            <a:r>
              <a:rPr lang="en-IN" dirty="0" smtClean="0"/>
              <a:t>Experimental </a:t>
            </a:r>
            <a:r>
              <a:rPr lang="en-IN" dirty="0"/>
              <a:t>Methodology</a:t>
            </a:r>
          </a:p>
          <a:p>
            <a:r>
              <a:rPr lang="en-IN" dirty="0"/>
              <a:t>Summary, Future Work and 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16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Protocols Under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MSI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362456" y="5020056"/>
            <a:ext cx="658368" cy="694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5437632" y="2383536"/>
            <a:ext cx="658368" cy="694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</a:t>
            </a:r>
          </a:p>
        </p:txBody>
      </p:sp>
      <p:sp>
        <p:nvSpPr>
          <p:cNvPr id="6" name="Oval 5"/>
          <p:cNvSpPr/>
          <p:nvPr/>
        </p:nvSpPr>
        <p:spPr>
          <a:xfrm>
            <a:off x="9503664" y="5020056"/>
            <a:ext cx="658368" cy="694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</a:t>
            </a:r>
          </a:p>
        </p:txBody>
      </p:sp>
      <p:cxnSp>
        <p:nvCxnSpPr>
          <p:cNvPr id="11" name="Straight Arrow Connector 10"/>
          <p:cNvCxnSpPr>
            <a:stCxn id="6" idx="1"/>
            <a:endCxn id="5" idx="6"/>
          </p:cNvCxnSpPr>
          <p:nvPr/>
        </p:nvCxnSpPr>
        <p:spPr>
          <a:xfrm flipH="1" flipV="1">
            <a:off x="6096000" y="2731008"/>
            <a:ext cx="3504080" cy="239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67472" y="3506200"/>
            <a:ext cx="66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RW</a:t>
            </a:r>
            <a:endParaRPr lang="en-IN" dirty="0"/>
          </a:p>
        </p:txBody>
      </p:sp>
      <p:cxnSp>
        <p:nvCxnSpPr>
          <p:cNvPr id="14" name="Straight Arrow Connector 13"/>
          <p:cNvCxnSpPr>
            <a:stCxn id="6" idx="2"/>
            <a:endCxn id="4" idx="6"/>
          </p:cNvCxnSpPr>
          <p:nvPr/>
        </p:nvCxnSpPr>
        <p:spPr>
          <a:xfrm flipH="1">
            <a:off x="2020824" y="5367528"/>
            <a:ext cx="748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78552" y="5502466"/>
            <a:ext cx="116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LW</a:t>
            </a:r>
            <a:endParaRPr lang="en-IN" dirty="0"/>
          </a:p>
        </p:txBody>
      </p:sp>
      <p:cxnSp>
        <p:nvCxnSpPr>
          <p:cNvPr id="17" name="Curved Connector 16"/>
          <p:cNvCxnSpPr>
            <a:stCxn id="4" idx="5"/>
            <a:endCxn id="6" idx="4"/>
          </p:cNvCxnSpPr>
          <p:nvPr/>
        </p:nvCxnSpPr>
        <p:spPr>
          <a:xfrm rot="16200000" flipH="1">
            <a:off x="5827742" y="1709894"/>
            <a:ext cx="101772" cy="7908440"/>
          </a:xfrm>
          <a:prstGeom prst="curvedConnector3">
            <a:avLst>
              <a:gd name="adj1" fmla="val 657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16296" y="6308171"/>
            <a:ext cx="255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RR*</a:t>
            </a:r>
            <a:endParaRPr lang="en-IN" dirty="0"/>
          </a:p>
        </p:txBody>
      </p:sp>
      <p:cxnSp>
        <p:nvCxnSpPr>
          <p:cNvPr id="21" name="Straight Arrow Connector 20"/>
          <p:cNvCxnSpPr>
            <a:stCxn id="4" idx="7"/>
            <a:endCxn id="5" idx="2"/>
          </p:cNvCxnSpPr>
          <p:nvPr/>
        </p:nvCxnSpPr>
        <p:spPr>
          <a:xfrm flipV="1">
            <a:off x="1924408" y="2731008"/>
            <a:ext cx="3513224" cy="239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46577" y="3962760"/>
            <a:ext cx="133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RW*</a:t>
            </a:r>
            <a:endParaRPr lang="en-IN" dirty="0"/>
          </a:p>
        </p:txBody>
      </p:sp>
      <p:cxnSp>
        <p:nvCxnSpPr>
          <p:cNvPr id="24" name="Curved Connector 23"/>
          <p:cNvCxnSpPr>
            <a:stCxn id="4" idx="4"/>
            <a:endCxn id="4" idx="2"/>
          </p:cNvCxnSpPr>
          <p:nvPr/>
        </p:nvCxnSpPr>
        <p:spPr>
          <a:xfrm rot="5400000" flipH="1">
            <a:off x="1353312" y="5376672"/>
            <a:ext cx="347472" cy="329184"/>
          </a:xfrm>
          <a:prstGeom prst="curvedConnector4">
            <a:avLst>
              <a:gd name="adj1" fmla="val -65789"/>
              <a:gd name="adj2" fmla="val 1694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5430" y="5853946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LR/LW</a:t>
            </a:r>
            <a:endParaRPr lang="en-IN" dirty="0"/>
          </a:p>
        </p:txBody>
      </p:sp>
      <p:cxnSp>
        <p:nvCxnSpPr>
          <p:cNvPr id="27" name="Curved Connector 26"/>
          <p:cNvCxnSpPr>
            <a:stCxn id="6" idx="5"/>
            <a:endCxn id="6" idx="6"/>
          </p:cNvCxnSpPr>
          <p:nvPr/>
        </p:nvCxnSpPr>
        <p:spPr>
          <a:xfrm rot="5400000" flipH="1" flipV="1">
            <a:off x="9990974" y="5442170"/>
            <a:ext cx="245700" cy="96416"/>
          </a:xfrm>
          <a:prstGeom prst="curvedConnector4">
            <a:avLst>
              <a:gd name="adj1" fmla="val -134462"/>
              <a:gd name="adj2" fmla="val 3370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297668" y="5830789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LR/RR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2547007" y="1790363"/>
            <a:ext cx="176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LW(Write Miss)</a:t>
            </a:r>
            <a:endParaRPr lang="en-IN" dirty="0"/>
          </a:p>
        </p:txBody>
      </p:sp>
      <p:sp>
        <p:nvSpPr>
          <p:cNvPr id="42" name="TextBox 41"/>
          <p:cNvSpPr txBox="1"/>
          <p:nvPr/>
        </p:nvSpPr>
        <p:spPr>
          <a:xfrm>
            <a:off x="8785288" y="2126125"/>
            <a:ext cx="178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LR(Read Miss)</a:t>
            </a:r>
            <a:endParaRPr lang="en-IN" dirty="0"/>
          </a:p>
        </p:txBody>
      </p:sp>
      <p:cxnSp>
        <p:nvCxnSpPr>
          <p:cNvPr id="48" name="Curved Connector 47"/>
          <p:cNvCxnSpPr>
            <a:stCxn id="5" idx="7"/>
            <a:endCxn id="6" idx="7"/>
          </p:cNvCxnSpPr>
          <p:nvPr/>
        </p:nvCxnSpPr>
        <p:spPr>
          <a:xfrm rot="16200000" flipH="1">
            <a:off x="6714340" y="1770552"/>
            <a:ext cx="2636520" cy="4066032"/>
          </a:xfrm>
          <a:prstGeom prst="curvedConnector3">
            <a:avLst>
              <a:gd name="adj1" fmla="val -125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" idx="1"/>
            <a:endCxn id="4" idx="0"/>
          </p:cNvCxnSpPr>
          <p:nvPr/>
        </p:nvCxnSpPr>
        <p:spPr>
          <a:xfrm rot="16200000" flipH="1" flipV="1">
            <a:off x="2345470" y="1831478"/>
            <a:ext cx="2534748" cy="3842408"/>
          </a:xfrm>
          <a:prstGeom prst="curvedConnector3">
            <a:avLst>
              <a:gd name="adj1" fmla="val -13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288" y="-39292"/>
            <a:ext cx="3406712" cy="20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0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/>
      <p:bldP spid="15" grpId="0"/>
      <p:bldP spid="19" grpId="0"/>
      <p:bldP spid="22" grpId="0"/>
      <p:bldP spid="25" grpId="0"/>
      <p:bldP spid="28" grpId="0"/>
      <p:bldP spid="34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Protocols Under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MSI Transitions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779903"/>
              </p:ext>
            </p:extLst>
          </p:nvPr>
        </p:nvGraphicFramePr>
        <p:xfrm>
          <a:off x="1821688" y="288679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RR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RW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M(modified)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S(WB)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I(WB)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S(shared)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I(invalid)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S(Read Miss)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M(Write Miss)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2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Protocols Under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MOSI</a:t>
            </a:r>
          </a:p>
          <a:p>
            <a:pPr lvl="1"/>
            <a:r>
              <a:rPr lang="en-IN" dirty="0" smtClean="0"/>
              <a:t>MOSI is another variation of MSI protocol </a:t>
            </a:r>
          </a:p>
          <a:p>
            <a:pPr lvl="1"/>
            <a:r>
              <a:rPr lang="en-IN" dirty="0" smtClean="0"/>
              <a:t>It adds the “Owned” state to indicate that this is the most accurate and current copy of the block</a:t>
            </a:r>
          </a:p>
          <a:p>
            <a:pPr lvl="1"/>
            <a:r>
              <a:rPr lang="en-IN" dirty="0" smtClean="0"/>
              <a:t>Only one cache can hold a block in Owned state, others can have it in Shared state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05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Protocols Under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MOSI</a:t>
            </a:r>
          </a:p>
        </p:txBody>
      </p:sp>
      <p:sp>
        <p:nvSpPr>
          <p:cNvPr id="37" name="Title 3"/>
          <p:cNvSpPr txBox="1">
            <a:spLocks/>
          </p:cNvSpPr>
          <p:nvPr/>
        </p:nvSpPr>
        <p:spPr>
          <a:xfrm>
            <a:off x="838201" y="758318"/>
            <a:ext cx="10515600" cy="492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8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59" y="2385663"/>
            <a:ext cx="1121761" cy="981541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672064" y="2344496"/>
            <a:ext cx="1112363" cy="97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637121" y="5294347"/>
            <a:ext cx="1112363" cy="97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980626" y="5294347"/>
            <a:ext cx="1112363" cy="97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072576" y="2498271"/>
            <a:ext cx="58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30343" y="2537588"/>
            <a:ext cx="527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23108" y="5487438"/>
            <a:ext cx="546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4215" y="5487439"/>
            <a:ext cx="603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</a:t>
            </a:r>
          </a:p>
        </p:txBody>
      </p:sp>
      <p:cxnSp>
        <p:nvCxnSpPr>
          <p:cNvPr id="46" name="Straight Arrow Connector 45"/>
          <p:cNvCxnSpPr>
            <a:stCxn id="39" idx="6"/>
            <a:endCxn id="38" idx="1"/>
          </p:cNvCxnSpPr>
          <p:nvPr/>
        </p:nvCxnSpPr>
        <p:spPr>
          <a:xfrm>
            <a:off x="2784427" y="2829976"/>
            <a:ext cx="6227032" cy="46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1" idx="0"/>
            <a:endCxn id="38" idx="2"/>
          </p:cNvCxnSpPr>
          <p:nvPr/>
        </p:nvCxnSpPr>
        <p:spPr>
          <a:xfrm flipV="1">
            <a:off x="9536808" y="3367204"/>
            <a:ext cx="35532" cy="192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2"/>
            <a:endCxn id="40" idx="6"/>
          </p:cNvCxnSpPr>
          <p:nvPr/>
        </p:nvCxnSpPr>
        <p:spPr>
          <a:xfrm flipH="1">
            <a:off x="2749484" y="5779827"/>
            <a:ext cx="6231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0"/>
            <a:endCxn id="39" idx="4"/>
          </p:cNvCxnSpPr>
          <p:nvPr/>
        </p:nvCxnSpPr>
        <p:spPr>
          <a:xfrm flipV="1">
            <a:off x="2193303" y="3315456"/>
            <a:ext cx="34943" cy="197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592932" y="3065885"/>
            <a:ext cx="6418527" cy="2373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755834" y="3246765"/>
            <a:ext cx="6415414" cy="238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1" idx="1"/>
            <a:endCxn id="39" idx="5"/>
          </p:cNvCxnSpPr>
          <p:nvPr/>
        </p:nvCxnSpPr>
        <p:spPr>
          <a:xfrm flipH="1" flipV="1">
            <a:off x="2621525" y="3173262"/>
            <a:ext cx="6522003" cy="226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38" idx="0"/>
            <a:endCxn id="39" idx="0"/>
          </p:cNvCxnSpPr>
          <p:nvPr/>
        </p:nvCxnSpPr>
        <p:spPr>
          <a:xfrm rot="16200000" flipV="1">
            <a:off x="5879710" y="-1306967"/>
            <a:ext cx="41167" cy="7344094"/>
          </a:xfrm>
          <a:prstGeom prst="curvedConnector3">
            <a:avLst>
              <a:gd name="adj1" fmla="val 6552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41" idx="4"/>
            <a:endCxn id="41" idx="6"/>
          </p:cNvCxnSpPr>
          <p:nvPr/>
        </p:nvCxnSpPr>
        <p:spPr>
          <a:xfrm rot="5400000" flipH="1" flipV="1">
            <a:off x="9572158" y="5744476"/>
            <a:ext cx="485480" cy="556181"/>
          </a:xfrm>
          <a:prstGeom prst="curvedConnector4">
            <a:avLst>
              <a:gd name="adj1" fmla="val -107282"/>
              <a:gd name="adj2" fmla="val 217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40" idx="3"/>
            <a:endCxn id="40" idx="5"/>
          </p:cNvCxnSpPr>
          <p:nvPr/>
        </p:nvCxnSpPr>
        <p:spPr>
          <a:xfrm rot="16200000" flipH="1">
            <a:off x="2193302" y="5729833"/>
            <a:ext cx="12700" cy="786559"/>
          </a:xfrm>
          <a:prstGeom prst="curvedConnector3">
            <a:avLst>
              <a:gd name="adj1" fmla="val 4745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9" idx="2"/>
            <a:endCxn id="40" idx="2"/>
          </p:cNvCxnSpPr>
          <p:nvPr/>
        </p:nvCxnSpPr>
        <p:spPr>
          <a:xfrm flipH="1">
            <a:off x="1637121" y="2829976"/>
            <a:ext cx="34943" cy="29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486401" y="1783969"/>
            <a:ext cx="179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RW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94293" y="3824549"/>
            <a:ext cx="7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40826" y="6129463"/>
            <a:ext cx="73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410986" y="2498271"/>
            <a:ext cx="164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LR/ Read miss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85881" y="3246765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RW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03737" y="3935569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LW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27960" y="3299430"/>
            <a:ext cx="67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RR*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10987" y="5361118"/>
            <a:ext cx="65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LW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592932" y="6224139"/>
            <a:ext cx="100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LW/RR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364806" y="3935569"/>
            <a:ext cx="80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RW*</a:t>
            </a:r>
          </a:p>
        </p:txBody>
      </p:sp>
      <p:sp>
        <p:nvSpPr>
          <p:cNvPr id="67" name="TextBox 66"/>
          <p:cNvSpPr txBox="1"/>
          <p:nvPr/>
        </p:nvSpPr>
        <p:spPr>
          <a:xfrm rot="16200000">
            <a:off x="538522" y="3951159"/>
            <a:ext cx="17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LW/Write miss</a:t>
            </a:r>
          </a:p>
        </p:txBody>
      </p:sp>
      <p:cxnSp>
        <p:nvCxnSpPr>
          <p:cNvPr id="68" name="Curved Connector 67"/>
          <p:cNvCxnSpPr>
            <a:endCxn id="38" idx="3"/>
          </p:cNvCxnSpPr>
          <p:nvPr/>
        </p:nvCxnSpPr>
        <p:spPr>
          <a:xfrm rot="16200000" flipH="1">
            <a:off x="9728674" y="2471887"/>
            <a:ext cx="490771" cy="318322"/>
          </a:xfrm>
          <a:prstGeom prst="curvedConnector4">
            <a:avLst>
              <a:gd name="adj1" fmla="val -76117"/>
              <a:gd name="adj2" fmla="val 325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761683" y="2597952"/>
            <a:ext cx="76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LR/RR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456" y="-14188"/>
            <a:ext cx="3358120" cy="19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0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Protocols Under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MESI</a:t>
            </a:r>
          </a:p>
          <a:p>
            <a:pPr lvl="1"/>
            <a:r>
              <a:rPr lang="en-IN" dirty="0" smtClean="0"/>
              <a:t>MESI is an upgraded version of MSI</a:t>
            </a:r>
          </a:p>
          <a:p>
            <a:pPr lvl="1" algn="just"/>
            <a:r>
              <a:rPr lang="en-IN" dirty="0" smtClean="0"/>
              <a:t>MESI adds the “Exclusive (E)” state which is used to indicate that the local copy of a cache block is clean and it is the only copy of that block in any of the caches</a:t>
            </a:r>
          </a:p>
          <a:p>
            <a:pPr lvl="1" algn="just"/>
            <a:r>
              <a:rPr lang="en-IN" dirty="0" smtClean="0"/>
              <a:t>Both MSI and MESI require only 2 bits to maintain state of a cache block</a:t>
            </a:r>
            <a:endParaRPr lang="en-IN" dirty="0"/>
          </a:p>
        </p:txBody>
      </p:sp>
      <p:sp>
        <p:nvSpPr>
          <p:cNvPr id="23" name="Oval 22"/>
          <p:cNvSpPr/>
          <p:nvPr/>
        </p:nvSpPr>
        <p:spPr>
          <a:xfrm>
            <a:off x="3858768" y="4395216"/>
            <a:ext cx="475488" cy="48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5977128" y="6007608"/>
            <a:ext cx="475488" cy="48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3858768" y="6003132"/>
            <a:ext cx="475488" cy="48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</a:t>
            </a:r>
            <a:endParaRPr lang="en-IN" dirty="0"/>
          </a:p>
        </p:txBody>
      </p:sp>
      <p:sp>
        <p:nvSpPr>
          <p:cNvPr id="26" name="Oval 25"/>
          <p:cNvSpPr/>
          <p:nvPr/>
        </p:nvSpPr>
        <p:spPr>
          <a:xfrm>
            <a:off x="5977128" y="4395216"/>
            <a:ext cx="475488" cy="48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</a:t>
            </a:r>
            <a:endParaRPr lang="en-IN" dirty="0"/>
          </a:p>
        </p:txBody>
      </p:sp>
      <p:cxnSp>
        <p:nvCxnSpPr>
          <p:cNvPr id="40" name="Curved Connector 39"/>
          <p:cNvCxnSpPr>
            <a:stCxn id="25" idx="1"/>
            <a:endCxn id="25" idx="2"/>
          </p:cNvCxnSpPr>
          <p:nvPr/>
        </p:nvCxnSpPr>
        <p:spPr>
          <a:xfrm rot="16200000" flipH="1" flipV="1">
            <a:off x="3807913" y="6124959"/>
            <a:ext cx="171343" cy="69634"/>
          </a:xfrm>
          <a:prstGeom prst="curvedConnector4">
            <a:avLst>
              <a:gd name="adj1" fmla="val -174838"/>
              <a:gd name="adj2" fmla="val 428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6" idx="7"/>
            <a:endCxn id="26" idx="6"/>
          </p:cNvCxnSpPr>
          <p:nvPr/>
        </p:nvCxnSpPr>
        <p:spPr>
          <a:xfrm rot="16200000" flipH="1">
            <a:off x="6332127" y="4517043"/>
            <a:ext cx="171343" cy="69634"/>
          </a:xfrm>
          <a:prstGeom prst="curvedConnector4">
            <a:avLst>
              <a:gd name="adj1" fmla="val -174838"/>
              <a:gd name="adj2" fmla="val 428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24" idx="7"/>
            <a:endCxn id="24" idx="6"/>
          </p:cNvCxnSpPr>
          <p:nvPr/>
        </p:nvCxnSpPr>
        <p:spPr>
          <a:xfrm rot="16200000" flipH="1">
            <a:off x="6332127" y="6129435"/>
            <a:ext cx="171343" cy="69634"/>
          </a:xfrm>
          <a:prstGeom prst="curvedConnector4">
            <a:avLst>
              <a:gd name="adj1" fmla="val -174838"/>
              <a:gd name="adj2" fmla="val 428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5" idx="0"/>
            <a:endCxn id="23" idx="4"/>
          </p:cNvCxnSpPr>
          <p:nvPr/>
        </p:nvCxnSpPr>
        <p:spPr>
          <a:xfrm flipV="1">
            <a:off x="4096512" y="4879848"/>
            <a:ext cx="0" cy="112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4" idx="1"/>
            <a:endCxn id="23" idx="5"/>
          </p:cNvCxnSpPr>
          <p:nvPr/>
        </p:nvCxnSpPr>
        <p:spPr>
          <a:xfrm flipH="1" flipV="1">
            <a:off x="4264622" y="4808875"/>
            <a:ext cx="1782140" cy="1269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4" idx="2"/>
            <a:endCxn id="25" idx="6"/>
          </p:cNvCxnSpPr>
          <p:nvPr/>
        </p:nvCxnSpPr>
        <p:spPr>
          <a:xfrm flipH="1" flipV="1">
            <a:off x="4334256" y="6245448"/>
            <a:ext cx="1642872" cy="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6" idx="4"/>
            <a:endCxn id="24" idx="0"/>
          </p:cNvCxnSpPr>
          <p:nvPr/>
        </p:nvCxnSpPr>
        <p:spPr>
          <a:xfrm>
            <a:off x="6214872" y="4879848"/>
            <a:ext cx="0" cy="112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6" idx="3"/>
            <a:endCxn id="25" idx="7"/>
          </p:cNvCxnSpPr>
          <p:nvPr/>
        </p:nvCxnSpPr>
        <p:spPr>
          <a:xfrm flipH="1">
            <a:off x="4264622" y="4808875"/>
            <a:ext cx="1782140" cy="1265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6" idx="2"/>
            <a:endCxn id="23" idx="6"/>
          </p:cNvCxnSpPr>
          <p:nvPr/>
        </p:nvCxnSpPr>
        <p:spPr>
          <a:xfrm flipH="1">
            <a:off x="4334256" y="4637532"/>
            <a:ext cx="164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645152" y="4946904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RW</a:t>
            </a:r>
            <a:endParaRPr lang="en-IN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007864" y="4386072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RW</a:t>
            </a:r>
            <a:endParaRPr lang="en-IN" sz="1100" dirty="0"/>
          </a:p>
        </p:txBody>
      </p:sp>
      <p:sp>
        <p:nvSpPr>
          <p:cNvPr id="67" name="TextBox 66"/>
          <p:cNvSpPr txBox="1"/>
          <p:nvPr/>
        </p:nvSpPr>
        <p:spPr>
          <a:xfrm>
            <a:off x="3699243" y="5310685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RW*</a:t>
            </a:r>
            <a:endParaRPr lang="en-IN" sz="1100" dirty="0"/>
          </a:p>
        </p:txBody>
      </p:sp>
      <p:sp>
        <p:nvSpPr>
          <p:cNvPr id="68" name="TextBox 67"/>
          <p:cNvSpPr txBox="1"/>
          <p:nvPr/>
        </p:nvSpPr>
        <p:spPr>
          <a:xfrm>
            <a:off x="6323076" y="531566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RR</a:t>
            </a:r>
            <a:endParaRPr lang="en-IN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4986415" y="6478953"/>
            <a:ext cx="409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RR*</a:t>
            </a:r>
            <a:endParaRPr lang="en-IN" sz="1100" dirty="0"/>
          </a:p>
        </p:txBody>
      </p:sp>
      <p:cxnSp>
        <p:nvCxnSpPr>
          <p:cNvPr id="71" name="Straight Arrow Connector 70"/>
          <p:cNvCxnSpPr>
            <a:stCxn id="25" idx="5"/>
            <a:endCxn id="24" idx="3"/>
          </p:cNvCxnSpPr>
          <p:nvPr/>
        </p:nvCxnSpPr>
        <p:spPr>
          <a:xfrm>
            <a:off x="4264622" y="6416791"/>
            <a:ext cx="1782140" cy="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021681" y="5972143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LW</a:t>
            </a:r>
            <a:endParaRPr lang="en-IN" sz="1100" dirty="0"/>
          </a:p>
        </p:txBody>
      </p:sp>
      <p:cxnSp>
        <p:nvCxnSpPr>
          <p:cNvPr id="74" name="Curved Connector 73"/>
          <p:cNvCxnSpPr>
            <a:stCxn id="23" idx="2"/>
            <a:endCxn id="25" idx="3"/>
          </p:cNvCxnSpPr>
          <p:nvPr/>
        </p:nvCxnSpPr>
        <p:spPr>
          <a:xfrm rot="10800000" flipH="1" flipV="1">
            <a:off x="3858768" y="4637531"/>
            <a:ext cx="69634" cy="1779259"/>
          </a:xfrm>
          <a:prstGeom prst="curvedConnector4">
            <a:avLst>
              <a:gd name="adj1" fmla="val -2284884"/>
              <a:gd name="adj2" fmla="val 1168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23" idx="1"/>
            <a:endCxn id="24" idx="4"/>
          </p:cNvCxnSpPr>
          <p:nvPr/>
        </p:nvCxnSpPr>
        <p:spPr>
          <a:xfrm rot="16200000" flipH="1">
            <a:off x="4058611" y="4335979"/>
            <a:ext cx="2026051" cy="2286470"/>
          </a:xfrm>
          <a:prstGeom prst="curvedConnector5">
            <a:avLst>
              <a:gd name="adj1" fmla="val -20761"/>
              <a:gd name="adj2" fmla="val 171652"/>
              <a:gd name="adj3" fmla="val 111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652564" y="5882285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LR/RR</a:t>
            </a:r>
            <a:endParaRPr lang="en-IN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968983" y="5815613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LR/LW</a:t>
            </a:r>
            <a:endParaRPr lang="en-IN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6613343" y="4421055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LR</a:t>
            </a:r>
            <a:endParaRPr lang="en-IN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7911464" y="5310685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LR</a:t>
            </a:r>
            <a:endParaRPr lang="en-IN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5616720" y="5049075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LW</a:t>
            </a:r>
            <a:endParaRPr lang="en-IN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1841254" y="5348409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LW</a:t>
            </a:r>
            <a:endParaRPr lang="en-IN" sz="11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456" y="-14188"/>
            <a:ext cx="3358120" cy="1979608"/>
          </a:xfrm>
          <a:prstGeom prst="rect">
            <a:avLst/>
          </a:prstGeom>
        </p:spPr>
      </p:pic>
      <p:pic>
        <p:nvPicPr>
          <p:cNvPr id="3074" name="Picture 2" descr="https://s-media-cache-ak0.pinimg.com/736x/df/a4/bb/dfa4bbfc79adc6817135b856a8746b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0540"/>
            <a:ext cx="12192001" cy="6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8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Protocols Under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MERSI</a:t>
            </a:r>
          </a:p>
          <a:p>
            <a:pPr lvl="1"/>
            <a:r>
              <a:rPr lang="en-IN" dirty="0" smtClean="0"/>
              <a:t>MERSI is an extension of the MESI protocol</a:t>
            </a:r>
          </a:p>
          <a:p>
            <a:pPr lvl="1"/>
            <a:r>
              <a:rPr lang="en-IN" dirty="0" smtClean="0"/>
              <a:t>It adds the Read Only (R)</a:t>
            </a:r>
          </a:p>
          <a:p>
            <a:pPr lvl="1"/>
            <a:r>
              <a:rPr lang="en-IN" dirty="0" smtClean="0"/>
              <a:t>The processor is required to request a block into R state before it can transition to M (Modified)</a:t>
            </a:r>
          </a:p>
          <a:p>
            <a:pPr lvl="1"/>
            <a:r>
              <a:rPr lang="en-IN" dirty="0" smtClean="0"/>
              <a:t>Used in PowerPC G4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4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Protocols Under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MERSI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456" y="-14188"/>
            <a:ext cx="3358120" cy="19796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27402" y="2696943"/>
            <a:ext cx="475488" cy="48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</a:t>
            </a:r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6745762" y="4309335"/>
            <a:ext cx="475488" cy="48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4627402" y="4304859"/>
            <a:ext cx="475488" cy="48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6745762" y="2696943"/>
            <a:ext cx="475488" cy="48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</a:t>
            </a:r>
            <a:endParaRPr lang="en-IN" dirty="0"/>
          </a:p>
        </p:txBody>
      </p:sp>
      <p:cxnSp>
        <p:nvCxnSpPr>
          <p:cNvPr id="9" name="Curved Connector 8"/>
          <p:cNvCxnSpPr>
            <a:stCxn id="7" idx="1"/>
            <a:endCxn id="7" idx="2"/>
          </p:cNvCxnSpPr>
          <p:nvPr/>
        </p:nvCxnSpPr>
        <p:spPr>
          <a:xfrm rot="16200000" flipH="1" flipV="1">
            <a:off x="4576547" y="4426686"/>
            <a:ext cx="171343" cy="69634"/>
          </a:xfrm>
          <a:prstGeom prst="curvedConnector4">
            <a:avLst>
              <a:gd name="adj1" fmla="val -174838"/>
              <a:gd name="adj2" fmla="val 428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8" idx="7"/>
            <a:endCxn id="8" idx="6"/>
          </p:cNvCxnSpPr>
          <p:nvPr/>
        </p:nvCxnSpPr>
        <p:spPr>
          <a:xfrm rot="16200000" flipH="1">
            <a:off x="7100761" y="2818770"/>
            <a:ext cx="171343" cy="69634"/>
          </a:xfrm>
          <a:prstGeom prst="curvedConnector4">
            <a:avLst>
              <a:gd name="adj1" fmla="val -174838"/>
              <a:gd name="adj2" fmla="val 428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7"/>
            <a:endCxn id="6" idx="6"/>
          </p:cNvCxnSpPr>
          <p:nvPr/>
        </p:nvCxnSpPr>
        <p:spPr>
          <a:xfrm rot="16200000" flipH="1">
            <a:off x="7100761" y="4431162"/>
            <a:ext cx="171343" cy="69634"/>
          </a:xfrm>
          <a:prstGeom prst="curvedConnector4">
            <a:avLst>
              <a:gd name="adj1" fmla="val -174838"/>
              <a:gd name="adj2" fmla="val 428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0"/>
            <a:endCxn id="5" idx="4"/>
          </p:cNvCxnSpPr>
          <p:nvPr/>
        </p:nvCxnSpPr>
        <p:spPr>
          <a:xfrm flipV="1">
            <a:off x="4865146" y="3181575"/>
            <a:ext cx="0" cy="112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1"/>
            <a:endCxn id="5" idx="5"/>
          </p:cNvCxnSpPr>
          <p:nvPr/>
        </p:nvCxnSpPr>
        <p:spPr>
          <a:xfrm flipH="1" flipV="1">
            <a:off x="5033256" y="3110602"/>
            <a:ext cx="1782140" cy="1269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6"/>
          </p:cNvCxnSpPr>
          <p:nvPr/>
        </p:nvCxnSpPr>
        <p:spPr>
          <a:xfrm flipH="1" flipV="1">
            <a:off x="5102890" y="4547175"/>
            <a:ext cx="1642872" cy="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4"/>
            <a:endCxn id="6" idx="0"/>
          </p:cNvCxnSpPr>
          <p:nvPr/>
        </p:nvCxnSpPr>
        <p:spPr>
          <a:xfrm>
            <a:off x="6983506" y="3181575"/>
            <a:ext cx="0" cy="112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7" idx="7"/>
          </p:cNvCxnSpPr>
          <p:nvPr/>
        </p:nvCxnSpPr>
        <p:spPr>
          <a:xfrm flipH="1">
            <a:off x="5033256" y="3110602"/>
            <a:ext cx="1782140" cy="1265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5" idx="6"/>
          </p:cNvCxnSpPr>
          <p:nvPr/>
        </p:nvCxnSpPr>
        <p:spPr>
          <a:xfrm flipH="1">
            <a:off x="5102890" y="2939259"/>
            <a:ext cx="164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13786" y="3248631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RW</a:t>
            </a:r>
            <a:endParaRPr lang="en-IN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5776498" y="2687799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RW</a:t>
            </a:r>
            <a:endParaRPr lang="en-IN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467877" y="3612412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RW*</a:t>
            </a:r>
            <a:endParaRPr lang="en-IN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7091710" y="361739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RR</a:t>
            </a:r>
            <a:endParaRPr lang="en-IN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755049" y="4780680"/>
            <a:ext cx="409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RR*</a:t>
            </a:r>
            <a:endParaRPr lang="en-IN" sz="1100" dirty="0"/>
          </a:p>
        </p:txBody>
      </p:sp>
      <p:cxnSp>
        <p:nvCxnSpPr>
          <p:cNvPr id="23" name="Straight Arrow Connector 22"/>
          <p:cNvCxnSpPr>
            <a:stCxn id="7" idx="5"/>
            <a:endCxn id="6" idx="3"/>
          </p:cNvCxnSpPr>
          <p:nvPr/>
        </p:nvCxnSpPr>
        <p:spPr>
          <a:xfrm>
            <a:off x="5033256" y="4718518"/>
            <a:ext cx="1782140" cy="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90315" y="4273870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LW</a:t>
            </a:r>
            <a:endParaRPr lang="en-IN" sz="1100" dirty="0"/>
          </a:p>
        </p:txBody>
      </p:sp>
      <p:cxnSp>
        <p:nvCxnSpPr>
          <p:cNvPr id="25" name="Curved Connector 24"/>
          <p:cNvCxnSpPr>
            <a:stCxn id="5" idx="2"/>
            <a:endCxn id="33" idx="3"/>
          </p:cNvCxnSpPr>
          <p:nvPr/>
        </p:nvCxnSpPr>
        <p:spPr>
          <a:xfrm rot="10800000" flipH="1" flipV="1">
            <a:off x="4627402" y="2939258"/>
            <a:ext cx="947178" cy="2845565"/>
          </a:xfrm>
          <a:prstGeom prst="curvedConnector4">
            <a:avLst>
              <a:gd name="adj1" fmla="val -192185"/>
              <a:gd name="adj2" fmla="val 1105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5" idx="1"/>
            <a:endCxn id="6" idx="4"/>
          </p:cNvCxnSpPr>
          <p:nvPr/>
        </p:nvCxnSpPr>
        <p:spPr>
          <a:xfrm rot="16200000" flipH="1">
            <a:off x="4827245" y="2637706"/>
            <a:ext cx="2026051" cy="2286470"/>
          </a:xfrm>
          <a:prstGeom prst="curvedConnector5">
            <a:avLst>
              <a:gd name="adj1" fmla="val -20761"/>
              <a:gd name="adj2" fmla="val 171652"/>
              <a:gd name="adj3" fmla="val 111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421198" y="418401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LR/RR</a:t>
            </a:r>
            <a:endParaRPr lang="en-IN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3737617" y="4117340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LR/LW</a:t>
            </a:r>
            <a:endParaRPr lang="en-IN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7381977" y="2722782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LR</a:t>
            </a:r>
            <a:endParaRPr lang="en-IN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8680098" y="3612412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LR</a:t>
            </a:r>
            <a:endParaRPr lang="en-IN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6385354" y="3350802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LW</a:t>
            </a:r>
            <a:endParaRPr lang="en-IN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1856520" y="3922402"/>
            <a:ext cx="912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LW (M via R)</a:t>
            </a:r>
            <a:endParaRPr lang="en-IN" sz="1100" dirty="0"/>
          </a:p>
        </p:txBody>
      </p:sp>
      <p:sp>
        <p:nvSpPr>
          <p:cNvPr id="33" name="Oval 32"/>
          <p:cNvSpPr/>
          <p:nvPr/>
        </p:nvSpPr>
        <p:spPr>
          <a:xfrm>
            <a:off x="5504946" y="5371165"/>
            <a:ext cx="475488" cy="48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</a:t>
            </a:r>
          </a:p>
        </p:txBody>
      </p:sp>
      <p:cxnSp>
        <p:nvCxnSpPr>
          <p:cNvPr id="34" name="Straight Arrow Connector 33"/>
          <p:cNvCxnSpPr>
            <a:stCxn id="33" idx="2"/>
            <a:endCxn id="7" idx="4"/>
          </p:cNvCxnSpPr>
          <p:nvPr/>
        </p:nvCxnSpPr>
        <p:spPr>
          <a:xfrm flipH="1" flipV="1">
            <a:off x="4865146" y="4789491"/>
            <a:ext cx="639800" cy="8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6"/>
            <a:endCxn id="6" idx="4"/>
          </p:cNvCxnSpPr>
          <p:nvPr/>
        </p:nvCxnSpPr>
        <p:spPr>
          <a:xfrm flipV="1">
            <a:off x="5980434" y="4793967"/>
            <a:ext cx="1003072" cy="8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66796" y="5166533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LW</a:t>
            </a:r>
            <a:endParaRPr lang="en-IN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433444" y="5249494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LR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82703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Protocols Under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DRAGON</a:t>
            </a:r>
          </a:p>
          <a:p>
            <a:pPr lvl="1"/>
            <a:r>
              <a:rPr lang="en-IN" dirty="0" smtClean="0"/>
              <a:t>Four State Protocol</a:t>
            </a:r>
          </a:p>
          <a:p>
            <a:pPr lvl="2"/>
            <a:r>
              <a:rPr lang="en-IN" dirty="0" smtClean="0"/>
              <a:t>Valid(V) or Exclusive 	= Exclusive ownership, clean data</a:t>
            </a:r>
          </a:p>
          <a:p>
            <a:pPr lvl="2"/>
            <a:r>
              <a:rPr lang="en-IN" dirty="0" smtClean="0"/>
              <a:t>Shared-clean(SC)	= Up to date copy shared by multiple caches, copy in shared cache/main memory may not be up to date</a:t>
            </a:r>
          </a:p>
          <a:p>
            <a:pPr lvl="2"/>
            <a:r>
              <a:rPr lang="en-IN" dirty="0" smtClean="0"/>
              <a:t>Shared-dirty(SD)	= Current copy is modified, copy in shared cache/main memory is not up to date, other cache might have this in SC</a:t>
            </a:r>
          </a:p>
          <a:p>
            <a:pPr lvl="2"/>
            <a:r>
              <a:rPr lang="en-IN" dirty="0" smtClean="0"/>
              <a:t>Dirty(D)		= Exclusive ownership, modified data</a:t>
            </a:r>
          </a:p>
          <a:p>
            <a:pPr lvl="1"/>
            <a:r>
              <a:rPr lang="en-IN" dirty="0" smtClean="0"/>
              <a:t>Instead of Invalid, every write is propagated to caches and written to memory at the time of replacement</a:t>
            </a:r>
          </a:p>
          <a:p>
            <a:pPr lvl="1"/>
            <a:r>
              <a:rPr lang="en-IN" dirty="0" smtClean="0"/>
              <a:t>Used by Xerox PARC</a:t>
            </a:r>
            <a:endParaRPr lang="en-IN" dirty="0"/>
          </a:p>
        </p:txBody>
      </p:sp>
      <p:pic>
        <p:nvPicPr>
          <p:cNvPr id="1028" name="Picture 4" descr="http://www.jackhalberstam.com/wp-content/uploads/2013/06/Toothless-how-to-train-your-dragon-13804265-1920-1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4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vignette4.wikia.nocookie.net/gameofthrones/images/1/16/DrogonHD.jpg/revision/latest?cb=201404042112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0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Memory Hierarchy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02" y="1271588"/>
            <a:ext cx="1990725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9" y="2719388"/>
            <a:ext cx="28575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11" y="3738563"/>
            <a:ext cx="4067175" cy="1038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28" y="4729163"/>
            <a:ext cx="48672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Protocols Under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Dragon</a:t>
            </a:r>
            <a:endParaRPr lang="en-IN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456" y="-14188"/>
            <a:ext cx="3358120" cy="1979608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2236132" y="2575403"/>
            <a:ext cx="1102936" cy="923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640074" y="5106499"/>
            <a:ext cx="1102936" cy="923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640074" y="2575402"/>
            <a:ext cx="1102936" cy="923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236132" y="5106500"/>
            <a:ext cx="1102936" cy="923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2" idx="6"/>
            <a:endCxn id="44" idx="2"/>
          </p:cNvCxnSpPr>
          <p:nvPr/>
        </p:nvCxnSpPr>
        <p:spPr>
          <a:xfrm flipV="1">
            <a:off x="3339068" y="3037316"/>
            <a:ext cx="5301006" cy="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23151" y="2575402"/>
            <a:ext cx="3016577" cy="37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RR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13204" y="2606755"/>
            <a:ext cx="725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872602" y="2763938"/>
            <a:ext cx="669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56890" y="5323315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52949" y="5323315"/>
            <a:ext cx="669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52" name="Straight Arrow Connector 51"/>
          <p:cNvCxnSpPr>
            <a:stCxn id="44" idx="4"/>
            <a:endCxn id="43" idx="0"/>
          </p:cNvCxnSpPr>
          <p:nvPr/>
        </p:nvCxnSpPr>
        <p:spPr>
          <a:xfrm>
            <a:off x="9191542" y="3499229"/>
            <a:ext cx="0" cy="1607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3" idx="2"/>
            <a:endCxn id="45" idx="6"/>
          </p:cNvCxnSpPr>
          <p:nvPr/>
        </p:nvCxnSpPr>
        <p:spPr>
          <a:xfrm flipH="1">
            <a:off x="3339068" y="5568413"/>
            <a:ext cx="5301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4" idx="3"/>
            <a:endCxn id="45" idx="7"/>
          </p:cNvCxnSpPr>
          <p:nvPr/>
        </p:nvCxnSpPr>
        <p:spPr>
          <a:xfrm flipH="1">
            <a:off x="3177547" y="3363938"/>
            <a:ext cx="5624048" cy="187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2" idx="4"/>
            <a:endCxn id="45" idx="0"/>
          </p:cNvCxnSpPr>
          <p:nvPr/>
        </p:nvCxnSpPr>
        <p:spPr>
          <a:xfrm>
            <a:off x="2787600" y="3499230"/>
            <a:ext cx="0" cy="1607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3" idx="7"/>
            <a:endCxn id="43" idx="5"/>
          </p:cNvCxnSpPr>
          <p:nvPr/>
        </p:nvCxnSpPr>
        <p:spPr>
          <a:xfrm rot="16200000" flipH="1">
            <a:off x="9254866" y="5568412"/>
            <a:ext cx="653245" cy="12700"/>
          </a:xfrm>
          <a:prstGeom prst="curvedConnector5">
            <a:avLst>
              <a:gd name="adj1" fmla="val -34995"/>
              <a:gd name="adj2" fmla="val 9212717"/>
              <a:gd name="adj3" fmla="val 134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5" idx="1"/>
            <a:endCxn id="45" idx="3"/>
          </p:cNvCxnSpPr>
          <p:nvPr/>
        </p:nvCxnSpPr>
        <p:spPr>
          <a:xfrm rot="16200000" flipH="1">
            <a:off x="2071030" y="5568413"/>
            <a:ext cx="653245" cy="12700"/>
          </a:xfrm>
          <a:prstGeom prst="curvedConnector5">
            <a:avLst>
              <a:gd name="adj1" fmla="val -42210"/>
              <a:gd name="adj2" fmla="val -8878717"/>
              <a:gd name="adj3" fmla="val 134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87600" y="3782034"/>
            <a:ext cx="163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LW(Not shared)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924247" y="3926137"/>
            <a:ext cx="207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LR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315662" y="3782034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LW/RW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691976" y="5106499"/>
            <a:ext cx="135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LW/LR/RW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102386" y="4686602"/>
            <a:ext cx="13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LW/LR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346978" y="5241790"/>
            <a:ext cx="215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LW(Not Shared)</a:t>
            </a:r>
            <a:endParaRPr lang="en-US" dirty="0"/>
          </a:p>
        </p:txBody>
      </p:sp>
      <p:cxnSp>
        <p:nvCxnSpPr>
          <p:cNvPr id="64" name="Curved Connector 63"/>
          <p:cNvCxnSpPr>
            <a:stCxn id="42" idx="0"/>
            <a:endCxn id="42" idx="1"/>
          </p:cNvCxnSpPr>
          <p:nvPr/>
        </p:nvCxnSpPr>
        <p:spPr>
          <a:xfrm rot="16200000" flipH="1" flipV="1">
            <a:off x="2524981" y="2448074"/>
            <a:ext cx="135291" cy="389947"/>
          </a:xfrm>
          <a:prstGeom prst="curvedConnector3">
            <a:avLst>
              <a:gd name="adj1" fmla="val -168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481018" y="198828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LR</a:t>
            </a:r>
            <a:endParaRPr lang="en-IN" dirty="0"/>
          </a:p>
        </p:txBody>
      </p:sp>
      <p:cxnSp>
        <p:nvCxnSpPr>
          <p:cNvPr id="66" name="Curved Connector 65"/>
          <p:cNvCxnSpPr>
            <a:stCxn id="42" idx="3"/>
            <a:endCxn id="43" idx="6"/>
          </p:cNvCxnSpPr>
          <p:nvPr/>
        </p:nvCxnSpPr>
        <p:spPr>
          <a:xfrm rot="16200000" flipH="1">
            <a:off x="4968094" y="793497"/>
            <a:ext cx="2204474" cy="7345357"/>
          </a:xfrm>
          <a:prstGeom prst="curvedConnector4">
            <a:avLst>
              <a:gd name="adj1" fmla="val -75693"/>
              <a:gd name="adj2" fmla="val 1160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44" idx="1"/>
            <a:endCxn id="44" idx="0"/>
          </p:cNvCxnSpPr>
          <p:nvPr/>
        </p:nvCxnSpPr>
        <p:spPr>
          <a:xfrm rot="5400000" flipH="1" flipV="1">
            <a:off x="8928923" y="2448075"/>
            <a:ext cx="135291" cy="389947"/>
          </a:xfrm>
          <a:prstGeom prst="curvedConnector3">
            <a:avLst>
              <a:gd name="adj1" fmla="val 268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189508" y="225428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LR/RR</a:t>
            </a:r>
            <a:endParaRPr lang="en-IN" dirty="0"/>
          </a:p>
        </p:txBody>
      </p:sp>
      <p:sp>
        <p:nvSpPr>
          <p:cNvPr id="69" name="TextBox 68"/>
          <p:cNvSpPr txBox="1"/>
          <p:nvPr/>
        </p:nvSpPr>
        <p:spPr>
          <a:xfrm>
            <a:off x="10974780" y="3498121"/>
            <a:ext cx="1324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LW(Shared)</a:t>
            </a:r>
          </a:p>
          <a:p>
            <a:r>
              <a:rPr lang="en-IN" dirty="0" smtClean="0"/>
              <a:t>/RW</a:t>
            </a:r>
            <a:endParaRPr lang="en-IN" dirty="0"/>
          </a:p>
        </p:txBody>
      </p:sp>
      <p:cxnSp>
        <p:nvCxnSpPr>
          <p:cNvPr id="70" name="Curved Connector 69"/>
          <p:cNvCxnSpPr>
            <a:stCxn id="43" idx="1"/>
          </p:cNvCxnSpPr>
          <p:nvPr/>
        </p:nvCxnSpPr>
        <p:spPr>
          <a:xfrm rot="5400000" flipH="1" flipV="1">
            <a:off x="8059307" y="4240410"/>
            <a:ext cx="1743669" cy="2590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443037" y="435335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RR</a:t>
            </a:r>
            <a:endParaRPr lang="en-IN" dirty="0"/>
          </a:p>
        </p:txBody>
      </p:sp>
      <p:cxnSp>
        <p:nvCxnSpPr>
          <p:cNvPr id="72" name="Curved Connector 71"/>
          <p:cNvCxnSpPr>
            <a:stCxn id="45" idx="5"/>
            <a:endCxn id="43" idx="3"/>
          </p:cNvCxnSpPr>
          <p:nvPr/>
        </p:nvCxnSpPr>
        <p:spPr>
          <a:xfrm rot="5400000" flipH="1" flipV="1">
            <a:off x="5989570" y="3083012"/>
            <a:ext cx="1" cy="5624048"/>
          </a:xfrm>
          <a:prstGeom prst="curvedConnector3">
            <a:avLst>
              <a:gd name="adj1" fmla="val -36389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506763" y="6377965"/>
            <a:ext cx="168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LW(Shared)/RW</a:t>
            </a:r>
            <a:endParaRPr lang="en-IN" dirty="0"/>
          </a:p>
        </p:txBody>
      </p:sp>
      <p:cxnSp>
        <p:nvCxnSpPr>
          <p:cNvPr id="74" name="Curved Connector 73"/>
          <p:cNvCxnSpPr>
            <a:endCxn id="44" idx="3"/>
          </p:cNvCxnSpPr>
          <p:nvPr/>
        </p:nvCxnSpPr>
        <p:spPr>
          <a:xfrm flipV="1">
            <a:off x="3339068" y="3363938"/>
            <a:ext cx="5462527" cy="20625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774802" y="468660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193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Protocols Under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FIREFLY</a:t>
            </a:r>
          </a:p>
          <a:p>
            <a:pPr lvl="1"/>
            <a:r>
              <a:rPr lang="en-IN" dirty="0" smtClean="0"/>
              <a:t>Three state protocol</a:t>
            </a:r>
          </a:p>
          <a:p>
            <a:pPr lvl="2"/>
            <a:r>
              <a:rPr lang="en-IN" dirty="0" smtClean="0"/>
              <a:t>Valid Exclusive	= Not modified, only copy in cache</a:t>
            </a:r>
          </a:p>
          <a:p>
            <a:pPr lvl="2"/>
            <a:r>
              <a:rPr lang="en-IN" dirty="0" smtClean="0"/>
              <a:t>Shared	= Not modified, there might be copies in other caches</a:t>
            </a:r>
          </a:p>
          <a:p>
            <a:pPr lvl="2"/>
            <a:r>
              <a:rPr lang="en-IN" dirty="0" smtClean="0"/>
              <a:t>Dirty		= Modified, propagation similar to DRAGON 	</a:t>
            </a:r>
          </a:p>
          <a:p>
            <a:pPr lvl="1"/>
            <a:r>
              <a:rPr lang="en-IN" dirty="0" smtClean="0"/>
              <a:t>Used in DEC Firefly Multiprocessor Workstation</a:t>
            </a:r>
            <a:endParaRPr lang="en-IN" dirty="0"/>
          </a:p>
        </p:txBody>
      </p:sp>
      <p:pic>
        <p:nvPicPr>
          <p:cNvPr id="2050" name="Picture 2" descr="http://www.fireflyexperience.org/photos/firefly_715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261"/>
            <a:ext cx="12244020" cy="688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ntsang.net/wp-content/uploads/2014/08/Firefl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20" y="0"/>
            <a:ext cx="122440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95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Protocols under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FIREFLY</a:t>
            </a:r>
            <a:endParaRPr lang="en-IN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456" y="-14188"/>
            <a:ext cx="3358120" cy="1979608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2406316" y="2559839"/>
            <a:ext cx="1203158" cy="10395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494421" y="5378437"/>
            <a:ext cx="1203158" cy="10395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0653" y="2559838"/>
            <a:ext cx="1203158" cy="10395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2695074" y="2776261"/>
            <a:ext cx="76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VE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018872" y="2776261"/>
            <a:ext cx="74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937183" y="5636591"/>
            <a:ext cx="76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</a:t>
            </a:r>
          </a:p>
        </p:txBody>
      </p:sp>
      <p:cxnSp>
        <p:nvCxnSpPr>
          <p:cNvPr id="68" name="Straight Arrow Connector 67"/>
          <p:cNvCxnSpPr>
            <a:stCxn id="62" idx="6"/>
            <a:endCxn id="64" idx="2"/>
          </p:cNvCxnSpPr>
          <p:nvPr/>
        </p:nvCxnSpPr>
        <p:spPr>
          <a:xfrm flipV="1">
            <a:off x="3609474" y="3079603"/>
            <a:ext cx="50211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3" idx="1"/>
            <a:endCxn id="62" idx="5"/>
          </p:cNvCxnSpPr>
          <p:nvPr/>
        </p:nvCxnSpPr>
        <p:spPr>
          <a:xfrm flipH="1" flipV="1">
            <a:off x="3433276" y="3447133"/>
            <a:ext cx="2237343" cy="2083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63" idx="5"/>
            <a:endCxn id="67" idx="3"/>
          </p:cNvCxnSpPr>
          <p:nvPr/>
        </p:nvCxnSpPr>
        <p:spPr>
          <a:xfrm rot="5400000" flipH="1" flipV="1">
            <a:off x="6425715" y="5993867"/>
            <a:ext cx="367530" cy="176198"/>
          </a:xfrm>
          <a:prstGeom prst="curvedConnector4">
            <a:avLst>
              <a:gd name="adj1" fmla="val -103620"/>
              <a:gd name="adj2" fmla="val 470101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4"/>
          </p:cNvCxnSpPr>
          <p:nvPr/>
        </p:nvCxnSpPr>
        <p:spPr>
          <a:xfrm>
            <a:off x="3007895" y="3599368"/>
            <a:ext cx="2544343" cy="211979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3" idx="7"/>
          </p:cNvCxnSpPr>
          <p:nvPr/>
        </p:nvCxnSpPr>
        <p:spPr>
          <a:xfrm flipH="1">
            <a:off x="6521381" y="3447133"/>
            <a:ext cx="2285735" cy="208353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64" idx="0"/>
            <a:endCxn id="64" idx="6"/>
          </p:cNvCxnSpPr>
          <p:nvPr/>
        </p:nvCxnSpPr>
        <p:spPr>
          <a:xfrm rot="16200000" flipH="1">
            <a:off x="9273138" y="2518931"/>
            <a:ext cx="519765" cy="601579"/>
          </a:xfrm>
          <a:prstGeom prst="curvedConnector4">
            <a:avLst>
              <a:gd name="adj1" fmla="val -103240"/>
              <a:gd name="adj2" fmla="val 2116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0361595" y="2635957"/>
            <a:ext cx="1875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LR/LW(Not Shared)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635326" y="2715903"/>
            <a:ext cx="175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LW(Not Shared)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7116191" y="3900596"/>
            <a:ext cx="134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RR/RW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459313" y="6069573"/>
            <a:ext cx="193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LW/LR(Shared)/</a:t>
            </a:r>
          </a:p>
          <a:p>
            <a:r>
              <a:rPr lang="en-US" dirty="0" smtClean="0"/>
              <a:t>RR/RW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067273" y="3604999"/>
            <a:ext cx="186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LR (Not Shared)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023268" y="4538459"/>
            <a:ext cx="121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RR/RW/LR(Shared)</a:t>
            </a:r>
            <a:endParaRPr lang="en-US" dirty="0"/>
          </a:p>
        </p:txBody>
      </p:sp>
      <p:cxnSp>
        <p:nvCxnSpPr>
          <p:cNvPr id="80" name="Curved Connector 79"/>
          <p:cNvCxnSpPr>
            <a:stCxn id="62" idx="1"/>
            <a:endCxn id="62" idx="0"/>
          </p:cNvCxnSpPr>
          <p:nvPr/>
        </p:nvCxnSpPr>
        <p:spPr>
          <a:xfrm rot="5400000" flipH="1" flipV="1">
            <a:off x="2719087" y="2423267"/>
            <a:ext cx="152235" cy="425381"/>
          </a:xfrm>
          <a:prstGeom prst="curvedConnector3">
            <a:avLst>
              <a:gd name="adj1" fmla="val 2501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406316" y="2075286"/>
            <a:ext cx="160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LR(Not Shared)</a:t>
            </a:r>
            <a:endParaRPr lang="en-IN" dirty="0"/>
          </a:p>
        </p:txBody>
      </p:sp>
      <p:cxnSp>
        <p:nvCxnSpPr>
          <p:cNvPr id="82" name="Curved Connector 81"/>
          <p:cNvCxnSpPr>
            <a:stCxn id="63" idx="0"/>
          </p:cNvCxnSpPr>
          <p:nvPr/>
        </p:nvCxnSpPr>
        <p:spPr>
          <a:xfrm rot="5400000" flipH="1" flipV="1">
            <a:off x="6292426" y="3040211"/>
            <a:ext cx="2141800" cy="25346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215700" y="3130717"/>
            <a:ext cx="16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LW(Not Shared)</a:t>
            </a:r>
            <a:endParaRPr lang="en-IN" dirty="0"/>
          </a:p>
        </p:txBody>
      </p:sp>
      <p:sp>
        <p:nvSpPr>
          <p:cNvPr id="84" name="TextBox 83"/>
          <p:cNvSpPr txBox="1"/>
          <p:nvPr/>
        </p:nvSpPr>
        <p:spPr>
          <a:xfrm>
            <a:off x="7638135" y="4452791"/>
            <a:ext cx="134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LW/LR</a:t>
            </a:r>
          </a:p>
          <a:p>
            <a:r>
              <a:rPr lang="en-US" dirty="0" smtClean="0"/>
              <a:t>(shared)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9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Slide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</p:spPr>
        <p:txBody>
          <a:bodyPr>
            <a:normAutofit fontScale="55000" lnSpcReduction="20000"/>
          </a:bodyPr>
          <a:lstStyle/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Memory Hierarchy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Introduction to Caches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Multiprocessor Architecture &amp; Cache Coherence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Cache Coherence Protocols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Classification of Cache Coherence Protocols</a:t>
            </a:r>
          </a:p>
          <a:p>
            <a:pPr lvl="1"/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Snooping Based Protocols</a:t>
            </a:r>
          </a:p>
          <a:p>
            <a:pPr lvl="1"/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Directory Based Protocols</a:t>
            </a:r>
          </a:p>
          <a:p>
            <a:pPr lvl="1"/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Hybrid Protocols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Protocols under evaluation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MSI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MESI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MOSI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MERSI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FIREFLY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DRAGON</a:t>
            </a:r>
          </a:p>
          <a:p>
            <a:r>
              <a:rPr lang="en-IN" dirty="0" smtClean="0"/>
              <a:t>Evaluation </a:t>
            </a:r>
            <a:r>
              <a:rPr lang="en-IN" dirty="0"/>
              <a:t>Parameters</a:t>
            </a:r>
          </a:p>
          <a:p>
            <a:r>
              <a:rPr lang="en-IN" dirty="0"/>
              <a:t>Scope of Proposed Simulator</a:t>
            </a:r>
          </a:p>
          <a:p>
            <a:r>
              <a:rPr lang="en-IN" dirty="0" smtClean="0"/>
              <a:t>Experimental </a:t>
            </a:r>
            <a:r>
              <a:rPr lang="en-IN" dirty="0"/>
              <a:t>Methodology</a:t>
            </a:r>
          </a:p>
          <a:p>
            <a:r>
              <a:rPr lang="en-IN" dirty="0"/>
              <a:t>Summary, Future Work and 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38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Evaluation Parameters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6733"/>
            <a:ext cx="10515600" cy="3950230"/>
          </a:xfrm>
        </p:spPr>
        <p:txBody>
          <a:bodyPr/>
          <a:lstStyle/>
          <a:p>
            <a:r>
              <a:rPr lang="en-IN" dirty="0" smtClean="0"/>
              <a:t># of Cache Read Misses</a:t>
            </a:r>
          </a:p>
          <a:p>
            <a:r>
              <a:rPr lang="en-IN" dirty="0" smtClean="0"/>
              <a:t># of Cache Write Misses</a:t>
            </a:r>
          </a:p>
          <a:p>
            <a:r>
              <a:rPr lang="en-IN" dirty="0" smtClean="0"/>
              <a:t># of Coherence Read Misses</a:t>
            </a:r>
          </a:p>
          <a:p>
            <a:r>
              <a:rPr lang="en-IN" dirty="0" smtClean="0"/>
              <a:t># of Coherence Write Misses</a:t>
            </a:r>
          </a:p>
          <a:p>
            <a:r>
              <a:rPr lang="en-IN" dirty="0" smtClean="0"/>
              <a:t># forced Write Backs</a:t>
            </a:r>
          </a:p>
          <a:p>
            <a:r>
              <a:rPr lang="en-IN" dirty="0" smtClean="0"/>
              <a:t># entries to Invalid state</a:t>
            </a:r>
          </a:p>
          <a:p>
            <a:r>
              <a:rPr lang="en-IN" dirty="0" smtClean="0"/>
              <a:t>Delays added due to forced Write Backs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049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Scope of Proposed Simulator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Input:</a:t>
            </a:r>
          </a:p>
          <a:p>
            <a:pPr lvl="1"/>
            <a:r>
              <a:rPr lang="en-IN" dirty="0" smtClean="0"/>
              <a:t>Number of Processors</a:t>
            </a:r>
          </a:p>
          <a:p>
            <a:pPr lvl="1"/>
            <a:r>
              <a:rPr lang="en-IN" dirty="0" smtClean="0"/>
              <a:t>Number of Cache blocks that can be stored by the individual L1 cache</a:t>
            </a:r>
          </a:p>
          <a:p>
            <a:pPr lvl="1"/>
            <a:r>
              <a:rPr lang="en-IN" dirty="0" smtClean="0"/>
              <a:t>Number of blocks in main memory</a:t>
            </a:r>
          </a:p>
          <a:p>
            <a:pPr lvl="1"/>
            <a:r>
              <a:rPr lang="en-IN" dirty="0" smtClean="0"/>
              <a:t>Write back delay to be considered</a:t>
            </a:r>
          </a:p>
          <a:p>
            <a:pPr lvl="1"/>
            <a:r>
              <a:rPr lang="en-IN" dirty="0" smtClean="0"/>
              <a:t>Cache transaction scenarios</a:t>
            </a:r>
          </a:p>
          <a:p>
            <a:pPr lvl="2"/>
            <a:r>
              <a:rPr lang="en-IN" dirty="0" smtClean="0"/>
              <a:t>Generated using sequence generator(provided in the simulator)</a:t>
            </a:r>
          </a:p>
          <a:p>
            <a:pPr lvl="2"/>
            <a:r>
              <a:rPr lang="en-IN" dirty="0" smtClean="0"/>
              <a:t>Manually Generated</a:t>
            </a:r>
          </a:p>
          <a:p>
            <a:pPr lvl="2"/>
            <a:r>
              <a:rPr lang="en-IN" dirty="0" smtClean="0"/>
              <a:t>Typed in</a:t>
            </a:r>
          </a:p>
          <a:p>
            <a:pPr lvl="1"/>
            <a:r>
              <a:rPr lang="en-IN" dirty="0" smtClean="0"/>
              <a:t>Choice of Protocol to be used (MSI, MESI, MOSI, MERSI, DRAGON, FIREFLY)</a:t>
            </a:r>
          </a:p>
          <a:p>
            <a:pPr lvl="1"/>
            <a:r>
              <a:rPr lang="en-IN" dirty="0" smtClean="0"/>
              <a:t>BEGIN!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147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Scope of the Proposed Simulator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Output</a:t>
            </a:r>
          </a:p>
          <a:p>
            <a:pPr lvl="1"/>
            <a:r>
              <a:rPr lang="en-IN" dirty="0" smtClean="0"/>
              <a:t>A visible execution of input sequence</a:t>
            </a:r>
          </a:p>
          <a:p>
            <a:pPr lvl="1"/>
            <a:r>
              <a:rPr lang="en-IN" dirty="0" smtClean="0"/>
              <a:t>Detailed log of state changes of all the cache blocks</a:t>
            </a:r>
          </a:p>
          <a:p>
            <a:pPr lvl="1"/>
            <a:r>
              <a:rPr lang="en-IN" dirty="0" smtClean="0"/>
              <a:t>Evaluation parameters mentioned in previous slides</a:t>
            </a:r>
          </a:p>
          <a:p>
            <a:pPr lvl="1"/>
            <a:r>
              <a:rPr lang="en-IN" dirty="0" smtClean="0"/>
              <a:t>Screenshot shows a sample of how the user interface of this simulator will look like: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32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Scope of Proposed Simulator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5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Experimental 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Sequences will be generated as test cases that will be executed using all different protocols.</a:t>
            </a:r>
          </a:p>
          <a:p>
            <a:r>
              <a:rPr lang="en-IN" dirty="0" smtClean="0"/>
              <a:t>We will also generate a set of sequences through a random sequence generator developed as a part of the simulator.</a:t>
            </a:r>
          </a:p>
          <a:p>
            <a:r>
              <a:rPr lang="en-IN" dirty="0" smtClean="0"/>
              <a:t>The scenario will be represented by a sequence of tuples:</a:t>
            </a:r>
          </a:p>
          <a:p>
            <a:pPr lvl="1"/>
            <a:r>
              <a:rPr lang="en-IN" dirty="0" smtClean="0"/>
              <a:t>&lt;</a:t>
            </a:r>
            <a:r>
              <a:rPr lang="en-IN" dirty="0" err="1" smtClean="0"/>
              <a:t>ProcessorID</a:t>
            </a:r>
            <a:r>
              <a:rPr lang="en-IN" dirty="0" smtClean="0"/>
              <a:t>: Read or Write: </a:t>
            </a:r>
            <a:r>
              <a:rPr lang="en-IN" dirty="0" err="1" smtClean="0"/>
              <a:t>BlockID</a:t>
            </a:r>
            <a:r>
              <a:rPr lang="en-IN" dirty="0" smtClean="0"/>
              <a:t>: Value(only for write)&gt;</a:t>
            </a:r>
          </a:p>
          <a:p>
            <a:pPr lvl="1"/>
            <a:r>
              <a:rPr lang="en-IN" dirty="0" smtClean="0"/>
              <a:t>Example: P1:R:1,P1:W:2:20,P2:R:7,P3:W:7…</a:t>
            </a:r>
          </a:p>
          <a:p>
            <a:r>
              <a:rPr lang="en-IN" dirty="0" smtClean="0"/>
              <a:t>The implemented protocols will all be used with the same set of sequences in order to evaluate the aforementioned parameters.</a:t>
            </a: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11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We will implement a simulator that will allow for different protocols to be integrated and evaluated for the purpose of cache coherence.</a:t>
            </a:r>
          </a:p>
          <a:p>
            <a:r>
              <a:rPr lang="en-IN" dirty="0" smtClean="0"/>
              <a:t>We will evaluate 6 Snooping based cache coherence protocols using different transaction scenarios.</a:t>
            </a:r>
          </a:p>
          <a:p>
            <a:r>
              <a:rPr lang="en-IN" dirty="0" smtClean="0"/>
              <a:t>The built simulator will allow for generation of access scenarios using a random sequence generator. </a:t>
            </a:r>
          </a:p>
          <a:p>
            <a:pPr lvl="1"/>
            <a:r>
              <a:rPr lang="en-IN" dirty="0" smtClean="0"/>
              <a:t>This sequence can be saved and used later for evaluation of other protocols.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05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 to Caches</a:t>
            </a:r>
            <a:endParaRPr lang="en-IN" dirty="0"/>
          </a:p>
        </p:txBody>
      </p:sp>
      <p:pic>
        <p:nvPicPr>
          <p:cNvPr id="1026" name="Picture 2" descr="https://dayair.org/wp-content/uploads/2015/02/Cash-Lo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84" y="1917965"/>
            <a:ext cx="6616235" cy="441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etdna.webdesignerdepot.com/uploads/2009/03/070419_gimme_your_cach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68" y="1917964"/>
            <a:ext cx="8003364" cy="441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dn.overclock.net/0/04/500x1000px-LL-040b246f_piledriver-3b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8" y="1797429"/>
            <a:ext cx="10957983" cy="47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4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Additional considerations for possible future work:</a:t>
            </a:r>
          </a:p>
          <a:p>
            <a:pPr lvl="1"/>
            <a:r>
              <a:rPr lang="en-IN" dirty="0" smtClean="0"/>
              <a:t>Cache associativity</a:t>
            </a:r>
          </a:p>
          <a:p>
            <a:pPr lvl="1"/>
            <a:r>
              <a:rPr lang="en-IN" dirty="0" smtClean="0"/>
              <a:t>Cache access speeds</a:t>
            </a:r>
          </a:p>
          <a:p>
            <a:pPr lvl="1"/>
            <a:r>
              <a:rPr lang="en-IN" dirty="0" smtClean="0"/>
              <a:t>Memory access speeds</a:t>
            </a:r>
          </a:p>
          <a:p>
            <a:pPr lvl="1"/>
            <a:r>
              <a:rPr lang="en-IN" dirty="0" smtClean="0"/>
              <a:t>Impact of Cache Line Size </a:t>
            </a:r>
          </a:p>
          <a:p>
            <a:pPr lvl="1"/>
            <a:r>
              <a:rPr lang="en-IN" dirty="0" smtClean="0"/>
              <a:t>Graphical presentation of execution of sequence</a:t>
            </a:r>
          </a:p>
          <a:p>
            <a:pPr lvl="1"/>
            <a:r>
              <a:rPr lang="en-IN" dirty="0" smtClean="0"/>
              <a:t>Evaluation with a real architecture instead of simulation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223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IN" b="1" dirty="0"/>
              <a:t>Memory Hierarchy</a:t>
            </a:r>
            <a:r>
              <a:rPr lang="en-IN" dirty="0"/>
              <a:t> : </a:t>
            </a:r>
            <a:r>
              <a:rPr lang="en-US" dirty="0"/>
              <a:t>it is a concept used when discussing performance issues in computer architectural design, algorithm predictions, and the lower </a:t>
            </a:r>
            <a:r>
              <a:rPr lang="en-US" dirty="0" smtClean="0"/>
              <a:t>level</a:t>
            </a:r>
            <a:r>
              <a:rPr lang="en-US" dirty="0"/>
              <a:t> </a:t>
            </a:r>
            <a:r>
              <a:rPr lang="en-US" dirty="0" smtClean="0"/>
              <a:t>programming</a:t>
            </a:r>
            <a:r>
              <a:rPr lang="en-US" dirty="0"/>
              <a:t> constructs such as involving </a:t>
            </a:r>
            <a:r>
              <a:rPr lang="en-US" dirty="0" smtClean="0"/>
              <a:t>locality of reference.</a:t>
            </a:r>
            <a:endParaRPr lang="en-IN" dirty="0"/>
          </a:p>
          <a:p>
            <a:pPr lvl="0"/>
            <a:r>
              <a:rPr lang="en-IN" b="1" dirty="0"/>
              <a:t>Caches</a:t>
            </a:r>
            <a:r>
              <a:rPr lang="en-IN" dirty="0"/>
              <a:t>: </a:t>
            </a:r>
            <a:r>
              <a:rPr lang="en-US" dirty="0"/>
              <a:t>Cache is small high speed memory usually Static RAM (SRAM) that contains the most recently accessed pieces of main memory.</a:t>
            </a:r>
            <a:endParaRPr lang="en-IN" dirty="0"/>
          </a:p>
          <a:p>
            <a:pPr lvl="0"/>
            <a:r>
              <a:rPr lang="en-US" b="1" dirty="0"/>
              <a:t>Cache Hits:</a:t>
            </a:r>
            <a:r>
              <a:rPr lang="en-US" dirty="0"/>
              <a:t> When the cache contains the information requested, the transaction is said to be a cache hit.</a:t>
            </a:r>
            <a:endParaRPr lang="en-IN" dirty="0"/>
          </a:p>
          <a:p>
            <a:pPr lvl="0"/>
            <a:r>
              <a:rPr lang="en-US" b="1" dirty="0"/>
              <a:t>Cache Miss:</a:t>
            </a:r>
            <a:r>
              <a:rPr lang="en-US" dirty="0"/>
              <a:t> When the cache does not contain the information requested, the transaction is said to be a cache miss.</a:t>
            </a:r>
            <a:endParaRPr lang="en-IN" dirty="0"/>
          </a:p>
          <a:p>
            <a:pPr lvl="0"/>
            <a:r>
              <a:rPr lang="en-US" b="1" dirty="0"/>
              <a:t>Cache Consistency</a:t>
            </a:r>
            <a:r>
              <a:rPr lang="en-US" dirty="0"/>
              <a:t> : </a:t>
            </a:r>
            <a:r>
              <a:rPr lang="en-US" b="1" dirty="0"/>
              <a:t>Snoop</a:t>
            </a:r>
            <a:r>
              <a:rPr lang="en-US" dirty="0"/>
              <a:t>(When a cache is watching the address lines for transaction, this is called a snoop) and </a:t>
            </a:r>
            <a:r>
              <a:rPr lang="en-US" b="1" dirty="0" err="1"/>
              <a:t>Snarf</a:t>
            </a:r>
            <a:r>
              <a:rPr lang="en-US" dirty="0"/>
              <a:t>(When a cache takes the information from the data lines, the cache is said to have </a:t>
            </a:r>
            <a:r>
              <a:rPr lang="en-US" dirty="0" err="1"/>
              <a:t>snarfed</a:t>
            </a:r>
            <a:r>
              <a:rPr lang="en-US" dirty="0"/>
              <a:t> the data)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78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b="1" dirty="0"/>
              <a:t>The inconsistencies</a:t>
            </a:r>
            <a:r>
              <a:rPr lang="en-US" dirty="0"/>
              <a:t> : </a:t>
            </a:r>
            <a:r>
              <a:rPr lang="en-US" b="1" dirty="0"/>
              <a:t>Dirty Data</a:t>
            </a:r>
            <a:r>
              <a:rPr lang="en-US" dirty="0"/>
              <a:t>(When data is modified within cache but not modified in main memory, the data in the cache is called “dirty data.”). another one </a:t>
            </a:r>
            <a:r>
              <a:rPr lang="en-US" b="1" dirty="0"/>
              <a:t>Stale Data</a:t>
            </a:r>
            <a:r>
              <a:rPr lang="en-US" dirty="0"/>
              <a:t>(When data is modified within main memory but not modified in cache, the data in the cache is called stale data)</a:t>
            </a:r>
            <a:endParaRPr lang="en-IN" dirty="0"/>
          </a:p>
          <a:p>
            <a:pPr lvl="0"/>
            <a:r>
              <a:rPr lang="en-IN" b="1" dirty="0"/>
              <a:t>Cache Coherence</a:t>
            </a:r>
            <a:r>
              <a:rPr lang="en-IN" dirty="0"/>
              <a:t>: </a:t>
            </a:r>
            <a:r>
              <a:rPr lang="en-US" dirty="0"/>
              <a:t>cache coherence is the consistency of shared resource data that ends up stored in </a:t>
            </a:r>
            <a:r>
              <a:rPr lang="en-US" dirty="0" smtClean="0"/>
              <a:t>multiple local caches. </a:t>
            </a:r>
            <a:r>
              <a:rPr lang="en-US" dirty="0"/>
              <a:t>When clients in a system </a:t>
            </a:r>
            <a:r>
              <a:rPr lang="en-US" dirty="0" smtClean="0"/>
              <a:t>maintain caches</a:t>
            </a:r>
            <a:r>
              <a:rPr lang="en-US" dirty="0"/>
              <a:t> of a common memory resource, problems may arise with inconsistent data, which is particularly the case with CPUs in </a:t>
            </a:r>
            <a:r>
              <a:rPr lang="en-US" dirty="0" smtClean="0"/>
              <a:t>a multiprocessing</a:t>
            </a:r>
            <a:r>
              <a:rPr lang="en-US" dirty="0"/>
              <a:t> </a:t>
            </a:r>
            <a:r>
              <a:rPr lang="en-US" dirty="0" smtClean="0"/>
              <a:t>system</a:t>
            </a:r>
            <a:r>
              <a:rPr lang="en-US" dirty="0"/>
              <a:t>.</a:t>
            </a:r>
            <a:endParaRPr lang="en-IN" dirty="0"/>
          </a:p>
          <a:p>
            <a:pPr lvl="0"/>
            <a:r>
              <a:rPr lang="en-IN" b="1" dirty="0"/>
              <a:t>Cache Coherence Protocols</a:t>
            </a:r>
            <a:r>
              <a:rPr lang="en-IN" dirty="0"/>
              <a:t>: </a:t>
            </a:r>
            <a:r>
              <a:rPr lang="en-US" dirty="0"/>
              <a:t> A </a:t>
            </a:r>
            <a:r>
              <a:rPr lang="en-US" dirty="0" smtClean="0"/>
              <a:t>protocol</a:t>
            </a:r>
            <a:r>
              <a:rPr lang="en-US" dirty="0"/>
              <a:t> for managing the </a:t>
            </a:r>
            <a:r>
              <a:rPr lang="en-US" dirty="0" smtClean="0"/>
              <a:t>caches</a:t>
            </a:r>
            <a:r>
              <a:rPr lang="en-US" dirty="0"/>
              <a:t> of a multiprocessor system so that no data is lost or overwritten before the data is transferred from a cache to the </a:t>
            </a:r>
            <a:r>
              <a:rPr lang="en-US" dirty="0" smtClean="0"/>
              <a:t>target</a:t>
            </a:r>
            <a:r>
              <a:rPr lang="en-US" dirty="0"/>
              <a:t> memory.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953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b="1" dirty="0"/>
              <a:t>Snoopy Cache Protocol</a:t>
            </a:r>
            <a:r>
              <a:rPr lang="en-US" dirty="0"/>
              <a:t>: distributed responsibility for maintaining cache coherence among all of the cache controller in the multiprocessor. Where it do write invalid &amp; write update.</a:t>
            </a:r>
            <a:endParaRPr lang="en-IN" dirty="0"/>
          </a:p>
          <a:p>
            <a:pPr lvl="1"/>
            <a:r>
              <a:rPr lang="en-US" b="1" dirty="0"/>
              <a:t>Write invalid protocol</a:t>
            </a:r>
            <a:r>
              <a:rPr lang="en-US" dirty="0"/>
              <a:t> – there can be multiple readers but only one writer at a time, only one cache can write to the line.</a:t>
            </a:r>
            <a:endParaRPr lang="en-IN" dirty="0"/>
          </a:p>
          <a:p>
            <a:pPr lvl="1"/>
            <a:r>
              <a:rPr lang="en-US" b="1" dirty="0"/>
              <a:t>Write update protocol</a:t>
            </a:r>
            <a:r>
              <a:rPr lang="en-US" dirty="0"/>
              <a:t> – there can be multiple writer as well as multiple readers. When a processor wishes to update a shared line, the word to be distributed to all others, and caches containing that line can update it.</a:t>
            </a:r>
            <a:endParaRPr lang="en-IN" dirty="0"/>
          </a:p>
          <a:p>
            <a:pPr lvl="0"/>
            <a:r>
              <a:rPr lang="en-IN" b="1" dirty="0"/>
              <a:t>Directory Based Protocols:</a:t>
            </a:r>
            <a:r>
              <a:rPr lang="en-IN" dirty="0"/>
              <a:t> </a:t>
            </a:r>
            <a:r>
              <a:rPr lang="en-US" dirty="0"/>
              <a:t>A single location (directory) keeps track  of the sharing status of a block of </a:t>
            </a:r>
            <a:r>
              <a:rPr lang="en-US" dirty="0" smtClean="0"/>
              <a:t>memory</a:t>
            </a:r>
            <a:r>
              <a:rPr lang="en-IN" dirty="0" smtClean="0"/>
              <a:t>. </a:t>
            </a:r>
            <a:r>
              <a:rPr lang="en-US" dirty="0" smtClean="0"/>
              <a:t>The </a:t>
            </a:r>
            <a:r>
              <a:rPr lang="en-US" dirty="0"/>
              <a:t>(many) processing nodes are connected with a scalable interconnect (not a bus) hence, messages are no longer broadcast, but routed from sender to receiver since the processing nodes can no longer snoop, the directory keeps track of sharing state.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21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Slide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</p:spPr>
        <p:txBody>
          <a:bodyPr>
            <a:normAutofit fontScale="55000" lnSpcReduction="20000"/>
          </a:bodyPr>
          <a:lstStyle/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Memory Hierarchy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Introduction to Caches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Multiprocessor Architecture &amp; Cache Coherence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Cache Coherence Protocols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Classification of Cache Coherence Protocols</a:t>
            </a:r>
          </a:p>
          <a:p>
            <a:pPr lvl="1"/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Snooping Based Protocols</a:t>
            </a:r>
          </a:p>
          <a:p>
            <a:pPr lvl="1"/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Directory Based Protocols</a:t>
            </a:r>
          </a:p>
          <a:p>
            <a:pPr lvl="1"/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Hybrid Protocols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Protocols under evaluation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MSI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MESI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MOSI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MERSI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FIREFLY</a:t>
            </a:r>
          </a:p>
          <a:p>
            <a:pPr lvl="1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DRAGON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Evaluation 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Parameters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Scope of Proposed Simulator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Experimental 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Methodology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Summary, Future Work and 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727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IN" dirty="0"/>
              <a:t>[01</a:t>
            </a:r>
            <a:r>
              <a:rPr lang="en-IN" dirty="0" smtClean="0"/>
              <a:t>]"</a:t>
            </a:r>
            <a:r>
              <a:rPr lang="en-IN" dirty="0"/>
              <a:t>What Is Cache Coherence? </a:t>
            </a:r>
            <a:r>
              <a:rPr lang="en-IN" dirty="0" err="1"/>
              <a:t>Webopedia</a:t>
            </a:r>
            <a:r>
              <a:rPr lang="en-IN" dirty="0"/>
              <a:t> Definition". Webopedia.com. </a:t>
            </a:r>
            <a:r>
              <a:rPr lang="en-IN" dirty="0" err="1"/>
              <a:t>N.p</a:t>
            </a:r>
            <a:r>
              <a:rPr lang="en-IN" dirty="0"/>
              <a:t>., 2016. Web. 29 Mar. 2016.</a:t>
            </a:r>
          </a:p>
          <a:p>
            <a:pPr marL="0" indent="0" algn="just">
              <a:buNone/>
            </a:pPr>
            <a:r>
              <a:rPr lang="en-IN" dirty="0"/>
              <a:t>[02</a:t>
            </a:r>
            <a:r>
              <a:rPr lang="en-IN" dirty="0" smtClean="0"/>
              <a:t>]"</a:t>
            </a:r>
            <a:r>
              <a:rPr lang="en-IN" dirty="0"/>
              <a:t>Cache Coherence". Wikipedia. </a:t>
            </a:r>
            <a:r>
              <a:rPr lang="en-IN" dirty="0" err="1"/>
              <a:t>N.p</a:t>
            </a:r>
            <a:r>
              <a:rPr lang="en-IN" dirty="0"/>
              <a:t>., 2016. Web. 29 Mar. 2016.</a:t>
            </a:r>
          </a:p>
          <a:p>
            <a:pPr marL="0" indent="0" algn="just">
              <a:buNone/>
            </a:pPr>
            <a:r>
              <a:rPr lang="en-IN" dirty="0"/>
              <a:t>[</a:t>
            </a:r>
            <a:r>
              <a:rPr lang="en-IN" dirty="0" smtClean="0"/>
              <a:t>03]James </a:t>
            </a:r>
            <a:r>
              <a:rPr lang="en-IN" dirty="0"/>
              <a:t>Archibald and Jean-Loup Baer. 1986. Cache coherence protocols: evaluation using a multiprocessor simulation model. ACM Trans. </a:t>
            </a:r>
            <a:r>
              <a:rPr lang="en-IN" dirty="0" err="1"/>
              <a:t>Comput</a:t>
            </a:r>
            <a:r>
              <a:rPr lang="en-IN" dirty="0"/>
              <a:t>. Syst. 4, 4 (September 1986), 273-298. </a:t>
            </a:r>
          </a:p>
          <a:p>
            <a:pPr marL="0" indent="0" algn="just">
              <a:buNone/>
            </a:pPr>
            <a:r>
              <a:rPr lang="en-IN" dirty="0"/>
              <a:t>[04</a:t>
            </a:r>
            <a:r>
              <a:rPr lang="en-IN" dirty="0" smtClean="0"/>
              <a:t>]"</a:t>
            </a:r>
            <a:r>
              <a:rPr lang="en-IN" dirty="0"/>
              <a:t>What Is Snooping Protocol? - A Definition from The </a:t>
            </a:r>
            <a:r>
              <a:rPr lang="en-IN" dirty="0" err="1"/>
              <a:t>Webopedia</a:t>
            </a:r>
            <a:r>
              <a:rPr lang="en-IN" dirty="0"/>
              <a:t> IT Dictionary". Webopedia.com. </a:t>
            </a:r>
            <a:r>
              <a:rPr lang="en-IN" dirty="0" err="1"/>
              <a:t>N.p</a:t>
            </a:r>
            <a:r>
              <a:rPr lang="en-IN" dirty="0"/>
              <a:t>., 2016. Web. 29 Mar. 2016.</a:t>
            </a:r>
          </a:p>
          <a:p>
            <a:pPr marL="0" indent="0" algn="just">
              <a:buNone/>
            </a:pPr>
            <a:r>
              <a:rPr lang="en-IN" dirty="0"/>
              <a:t>[05</a:t>
            </a:r>
            <a:r>
              <a:rPr lang="en-IN" dirty="0" smtClean="0"/>
              <a:t>]"</a:t>
            </a:r>
            <a:r>
              <a:rPr lang="en-IN" dirty="0"/>
              <a:t>Cache Coherence Problem - Georgia Tech - HPCA: Part 5". YouTube. </a:t>
            </a:r>
            <a:r>
              <a:rPr lang="en-IN" dirty="0" err="1"/>
              <a:t>N.p</a:t>
            </a:r>
            <a:r>
              <a:rPr lang="en-IN" dirty="0"/>
              <a:t>., 2016. Web. 29 Mar. 2016.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78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IN" dirty="0"/>
              <a:t>[06</a:t>
            </a:r>
            <a:r>
              <a:rPr lang="en-IN" dirty="0" smtClean="0"/>
              <a:t>]"</a:t>
            </a:r>
            <a:r>
              <a:rPr lang="en-IN" dirty="0"/>
              <a:t>Cache Coherence". Slideshare.net. </a:t>
            </a:r>
            <a:r>
              <a:rPr lang="en-IN" dirty="0" err="1"/>
              <a:t>N.p</a:t>
            </a:r>
            <a:r>
              <a:rPr lang="en-IN" dirty="0"/>
              <a:t>., 2013. Web. 29 Mar. 2016.</a:t>
            </a:r>
          </a:p>
          <a:p>
            <a:pPr marL="0" indent="0" algn="just">
              <a:buNone/>
            </a:pPr>
            <a:r>
              <a:rPr lang="en-IN" dirty="0"/>
              <a:t>[</a:t>
            </a:r>
            <a:r>
              <a:rPr lang="en-IN" dirty="0" smtClean="0"/>
              <a:t>07]Lawrence</a:t>
            </a:r>
            <a:r>
              <a:rPr lang="en-IN" dirty="0"/>
              <a:t>, Ramon. "A survey of cache coherence mechanisms in shared memory multiprocessors." Proceedings of the International Conference on Advances in Computer Science and Electronics Engineering. 1998</a:t>
            </a:r>
          </a:p>
          <a:p>
            <a:pPr marL="0" indent="0" algn="just">
              <a:buNone/>
            </a:pPr>
            <a:r>
              <a:rPr lang="en-IN" dirty="0"/>
              <a:t>[</a:t>
            </a:r>
            <a:r>
              <a:rPr lang="en-IN" dirty="0" smtClean="0"/>
              <a:t>08]A</a:t>
            </a:r>
            <a:r>
              <a:rPr lang="en-IN" dirty="0"/>
              <a:t>. Agarwal, R. </a:t>
            </a:r>
            <a:r>
              <a:rPr lang="en-IN" dirty="0" err="1"/>
              <a:t>Simoni</a:t>
            </a:r>
            <a:r>
              <a:rPr lang="en-IN" dirty="0"/>
              <a:t>, J. Hennessy and M. Horowitz, "An evaluation of directory schemes for cache coherence," Computer Architecture, 1988. Conference Proceedings. 15th Annual International Symposium on, Honolulu, HI, 1988, pp. 280-289.</a:t>
            </a:r>
          </a:p>
          <a:p>
            <a:pPr marL="0" indent="0" algn="just">
              <a:buNone/>
            </a:pPr>
            <a:r>
              <a:rPr lang="en-IN" dirty="0"/>
              <a:t>[</a:t>
            </a:r>
            <a:r>
              <a:rPr lang="en-IN" dirty="0" smtClean="0"/>
              <a:t>09]Daniel </a:t>
            </a:r>
            <a:r>
              <a:rPr lang="en-IN" dirty="0"/>
              <a:t>J. S. Mark D. H. David A. W., “A Primer on Memory Consistency and Cache Coherence,” Morgan Claypool Publishers, 2011.</a:t>
            </a:r>
          </a:p>
          <a:p>
            <a:pPr marL="0" indent="0" algn="just">
              <a:buNone/>
            </a:pPr>
            <a:r>
              <a:rPr lang="en-IN" dirty="0"/>
              <a:t>[10</a:t>
            </a:r>
            <a:r>
              <a:rPr lang="en-IN" dirty="0" smtClean="0"/>
              <a:t>]"</a:t>
            </a:r>
            <a:r>
              <a:rPr lang="en-IN" dirty="0"/>
              <a:t>MESI, MOSI, MOESI Solution Quiz - Georgia Tech - HPCA: Part 5". YouTube. </a:t>
            </a:r>
            <a:r>
              <a:rPr lang="en-IN" dirty="0" err="1"/>
              <a:t>N.p</a:t>
            </a:r>
            <a:r>
              <a:rPr lang="en-IN" dirty="0"/>
              <a:t>., 2016. Web. 29 Mar. 2016.</a:t>
            </a:r>
          </a:p>
          <a:p>
            <a:pPr marL="0" indent="0" algn="just">
              <a:buNone/>
            </a:pPr>
            <a:r>
              <a:rPr lang="en-IN" dirty="0"/>
              <a:t>[11</a:t>
            </a:r>
            <a:r>
              <a:rPr lang="en-IN" dirty="0" smtClean="0"/>
              <a:t>]"</a:t>
            </a:r>
            <a:r>
              <a:rPr lang="en-IN" dirty="0"/>
              <a:t>19 5 L18S5 Cache Coherence Protocols". YouTube. </a:t>
            </a:r>
            <a:r>
              <a:rPr lang="en-IN" dirty="0" err="1"/>
              <a:t>N.p</a:t>
            </a:r>
            <a:r>
              <a:rPr lang="en-IN" dirty="0"/>
              <a:t>., 2016. Web. 29 Mar. 2016.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731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dirty="0" smtClean="0"/>
              <a:t>[12] </a:t>
            </a:r>
            <a:r>
              <a:rPr lang="en-IN" dirty="0"/>
              <a:t>S, M., &amp; K, D. (2013). Hybrid Cache Coherence Protocol for Multi-Core Processor Architecture. International Journal of Computer Applications, 70(14), 24-29. doi:10.5120/12031-8060</a:t>
            </a:r>
          </a:p>
          <a:p>
            <a:pPr marL="0" indent="0" algn="just">
              <a:buNone/>
            </a:pPr>
            <a:r>
              <a:rPr lang="en-IN" dirty="0" smtClean="0"/>
              <a:t>[13]</a:t>
            </a:r>
            <a:r>
              <a:rPr lang="en-US" dirty="0"/>
              <a:t> S. Al-</a:t>
            </a:r>
            <a:r>
              <a:rPr lang="en-US" dirty="0" err="1"/>
              <a:t>Hothali</a:t>
            </a:r>
            <a:r>
              <a:rPr lang="en-US" dirty="0"/>
              <a:t>, S. </a:t>
            </a:r>
            <a:r>
              <a:rPr lang="en-US" dirty="0" err="1"/>
              <a:t>Soomro</a:t>
            </a:r>
            <a:r>
              <a:rPr lang="en-US" dirty="0"/>
              <a:t>, K. </a:t>
            </a:r>
            <a:r>
              <a:rPr lang="en-US" dirty="0" err="1"/>
              <a:t>Tanvir</a:t>
            </a:r>
            <a:r>
              <a:rPr lang="en-US" dirty="0"/>
              <a:t>, R. </a:t>
            </a:r>
            <a:r>
              <a:rPr lang="en-US" dirty="0" err="1"/>
              <a:t>Tuli</a:t>
            </a:r>
            <a:r>
              <a:rPr lang="en-US" dirty="0"/>
              <a:t>, “Snoopy and Directory Based Cache Coherence Protocols: A Critical Analysis,” Information &amp; Communication Technology, vol.4, no.1, pp.1,10, 2010.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[14] </a:t>
            </a:r>
            <a:r>
              <a:rPr lang="en-IN" dirty="0"/>
              <a:t>J. Li et al., "A New Kind of Hybrid Cache Coherence Protocol for Multiprocessor with D-Cache," Future Computer Science and Education (ICFCSE), 2011 International Conference on, Xi'an, 2011, pp. 641-645.</a:t>
            </a:r>
          </a:p>
          <a:p>
            <a:pPr marL="0" indent="0" algn="just">
              <a:buNone/>
            </a:pPr>
            <a:r>
              <a:rPr lang="en-IN" dirty="0" smtClean="0"/>
              <a:t>[15</a:t>
            </a:r>
            <a:r>
              <a:rPr lang="en-IN" dirty="0"/>
              <a:t>] J. Li, L. Shi, Q. Li, C. J. </a:t>
            </a:r>
            <a:r>
              <a:rPr lang="en-IN" dirty="0" err="1"/>
              <a:t>Xue</a:t>
            </a:r>
            <a:r>
              <a:rPr lang="en-IN" dirty="0"/>
              <a:t> and Y. Xu, "Thread Progress Aware Coherence Adaption for Hybrid Cache Coherence Protocols," in IEEE Transactions on Parallel and Distributed Systems, vol. 25, no. 10, pp. 2697-2707, Oct. 2014.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007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2" descr="https://s-media-cache-ak0.pinimg.com/736x/47/a7/fa/47a7fa4761d7467dc19acb1185c3cff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46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6727"/>
            <a:ext cx="10515600" cy="1325563"/>
          </a:xfrm>
        </p:spPr>
        <p:txBody>
          <a:bodyPr/>
          <a:lstStyle/>
          <a:p>
            <a:pPr algn="ctr"/>
            <a:r>
              <a:rPr lang="en-IN" dirty="0" smtClean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55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 to Caches, </a:t>
            </a:r>
            <a:r>
              <a:rPr lang="en-IN" dirty="0" err="1" smtClean="0"/>
              <a:t>cntd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High Speed Co-located Memory</a:t>
            </a:r>
          </a:p>
          <a:p>
            <a:r>
              <a:rPr lang="en-IN" dirty="0" smtClean="0"/>
              <a:t>Faster Access than the Physical Memory</a:t>
            </a:r>
          </a:p>
          <a:p>
            <a:r>
              <a:rPr lang="en-IN" dirty="0" smtClean="0"/>
              <a:t>Levels</a:t>
            </a:r>
          </a:p>
          <a:p>
            <a:pPr lvl="1"/>
            <a:r>
              <a:rPr lang="en-IN" dirty="0" smtClean="0"/>
              <a:t>L1: Extremely fast and small</a:t>
            </a:r>
          </a:p>
          <a:p>
            <a:pPr lvl="1"/>
            <a:r>
              <a:rPr lang="en-IN" dirty="0" smtClean="0"/>
              <a:t>L2: Capacity ++, Size ++, Speed --</a:t>
            </a:r>
          </a:p>
          <a:p>
            <a:pPr lvl="1"/>
            <a:r>
              <a:rPr lang="en-IN" dirty="0" smtClean="0"/>
              <a:t>L3: Capacity ++, Size ++, Speed --</a:t>
            </a:r>
          </a:p>
          <a:p>
            <a:r>
              <a:rPr lang="en-IN" dirty="0" smtClean="0"/>
              <a:t>Associativity</a:t>
            </a:r>
          </a:p>
          <a:p>
            <a:pPr lvl="1"/>
            <a:r>
              <a:rPr lang="en-IN" dirty="0" smtClean="0"/>
              <a:t>Direct Mapped</a:t>
            </a:r>
          </a:p>
          <a:p>
            <a:pPr lvl="1"/>
            <a:r>
              <a:rPr lang="en-IN" dirty="0" smtClean="0"/>
              <a:t>Two-way</a:t>
            </a:r>
          </a:p>
          <a:p>
            <a:pPr lvl="1"/>
            <a:r>
              <a:rPr lang="en-IN" dirty="0" smtClean="0"/>
              <a:t>Four-way</a:t>
            </a:r>
          </a:p>
          <a:p>
            <a:pPr lvl="1"/>
            <a:r>
              <a:rPr lang="en-IN" dirty="0" smtClean="0"/>
              <a:t>All-way</a:t>
            </a:r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4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Multiprocessor Architecture &amp; </a:t>
            </a:r>
            <a:br>
              <a:rPr lang="en-IN" dirty="0" smtClean="0"/>
            </a:br>
            <a:r>
              <a:rPr lang="en-IN" dirty="0" smtClean="0"/>
              <a:t>Cache Coherence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3022601" y="2099733"/>
            <a:ext cx="728133" cy="7704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P1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459567" y="3208866"/>
            <a:ext cx="1854200" cy="1684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>
            <a:stCxn id="4" idx="4"/>
            <a:endCxn id="6" idx="0"/>
          </p:cNvCxnSpPr>
          <p:nvPr/>
        </p:nvCxnSpPr>
        <p:spPr>
          <a:xfrm flipH="1">
            <a:off x="3386667" y="2870199"/>
            <a:ext cx="1" cy="338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59567" y="5384800"/>
            <a:ext cx="6777566" cy="1100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>
            <a:stCxn id="6" idx="2"/>
          </p:cNvCxnSpPr>
          <p:nvPr/>
        </p:nvCxnSpPr>
        <p:spPr>
          <a:xfrm>
            <a:off x="3386667" y="4893733"/>
            <a:ext cx="0" cy="491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679700" y="3350153"/>
            <a:ext cx="1413933" cy="423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L1-Cache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4561375" y="5672663"/>
            <a:ext cx="1452033" cy="524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 = 1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6119961" y="5672664"/>
            <a:ext cx="1452033" cy="524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Y = 2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7678547" y="5672664"/>
            <a:ext cx="1452033" cy="524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</a:t>
            </a:r>
            <a:r>
              <a:rPr lang="en-IN" dirty="0" smtClean="0"/>
              <a:t> = 3</a:t>
            </a:r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7763945" y="2082797"/>
            <a:ext cx="728133" cy="7704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P2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7200911" y="3191930"/>
            <a:ext cx="1854200" cy="1684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/>
          <p:cNvCxnSpPr>
            <a:stCxn id="17" idx="4"/>
            <a:endCxn id="18" idx="0"/>
          </p:cNvCxnSpPr>
          <p:nvPr/>
        </p:nvCxnSpPr>
        <p:spPr>
          <a:xfrm flipH="1">
            <a:off x="8128011" y="2853263"/>
            <a:ext cx="1" cy="338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2"/>
          </p:cNvCxnSpPr>
          <p:nvPr/>
        </p:nvCxnSpPr>
        <p:spPr>
          <a:xfrm>
            <a:off x="8128011" y="4876797"/>
            <a:ext cx="0" cy="491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679700" y="3914774"/>
            <a:ext cx="1452033" cy="524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 = 1</a:t>
            </a:r>
            <a:endParaRPr lang="en-IN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989667" y="4034363"/>
            <a:ext cx="12869" cy="192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884664" y="3914774"/>
            <a:ext cx="0" cy="2020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21043" y="3354280"/>
            <a:ext cx="1413933" cy="423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L1-Cache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7370826" y="3914773"/>
            <a:ext cx="1452033" cy="524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X = 1</a:t>
            </a:r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7382849" y="3912529"/>
            <a:ext cx="1452033" cy="524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FF0000"/>
                </a:solidFill>
              </a:rPr>
              <a:t>X = 100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66" y="2949042"/>
            <a:ext cx="2764831" cy="219022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507658" y="5659968"/>
            <a:ext cx="1947164" cy="550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L2-Cache / Main Memory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313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Cache Coherence Protocols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17091"/>
            <a:ext cx="10515600" cy="3359872"/>
          </a:xfrm>
        </p:spPr>
        <p:txBody>
          <a:bodyPr/>
          <a:lstStyle/>
          <a:p>
            <a:r>
              <a:rPr lang="en-IN" dirty="0" smtClean="0"/>
              <a:t>Protocols that make sure that Cache remains coherent</a:t>
            </a:r>
          </a:p>
          <a:p>
            <a:pPr lvl="1"/>
            <a:r>
              <a:rPr lang="en-IN" dirty="0" smtClean="0"/>
              <a:t>“Cache remains coherent” = Every processor gets consistent and updated values in their local cache</a:t>
            </a:r>
          </a:p>
          <a:p>
            <a:endParaRPr lang="en-IN" dirty="0" smtClean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78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Slide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</p:spPr>
        <p:txBody>
          <a:bodyPr>
            <a:normAutofit fontScale="55000" lnSpcReduction="20000"/>
          </a:bodyPr>
          <a:lstStyle/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Memory Hierarchy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Introduction to Caches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Multiprocessor Architecture &amp; Cache Coherence</a:t>
            </a:r>
          </a:p>
          <a:p>
            <a:r>
              <a:rPr lang="en-IN" dirty="0" smtClean="0">
                <a:solidFill>
                  <a:schemeClr val="bg2">
                    <a:lumMod val="75000"/>
                  </a:schemeClr>
                </a:solidFill>
              </a:rPr>
              <a:t>Cache Coherence Protocols</a:t>
            </a:r>
          </a:p>
          <a:p>
            <a:r>
              <a:rPr lang="en-IN" dirty="0" smtClean="0"/>
              <a:t>Classification of Cache Coherence Protocols</a:t>
            </a:r>
          </a:p>
          <a:p>
            <a:pPr lvl="1"/>
            <a:r>
              <a:rPr lang="en-IN" dirty="0" smtClean="0"/>
              <a:t>Snooping Based Protocols</a:t>
            </a:r>
          </a:p>
          <a:p>
            <a:pPr lvl="1"/>
            <a:r>
              <a:rPr lang="en-IN" dirty="0" smtClean="0"/>
              <a:t>Directory Based Protocols</a:t>
            </a:r>
          </a:p>
          <a:p>
            <a:pPr lvl="1"/>
            <a:r>
              <a:rPr lang="en-IN" dirty="0" smtClean="0"/>
              <a:t>Hybrid Protocols</a:t>
            </a:r>
          </a:p>
          <a:p>
            <a:r>
              <a:rPr lang="en-IN" dirty="0"/>
              <a:t>Protocols under evaluation</a:t>
            </a:r>
          </a:p>
          <a:p>
            <a:pPr lvl="1"/>
            <a:r>
              <a:rPr lang="en-IN" dirty="0"/>
              <a:t>MSI</a:t>
            </a:r>
          </a:p>
          <a:p>
            <a:pPr lvl="1"/>
            <a:r>
              <a:rPr lang="en-IN" dirty="0"/>
              <a:t>MESI</a:t>
            </a:r>
          </a:p>
          <a:p>
            <a:pPr lvl="1"/>
            <a:r>
              <a:rPr lang="en-IN" dirty="0"/>
              <a:t>MOSI</a:t>
            </a:r>
          </a:p>
          <a:p>
            <a:pPr lvl="1"/>
            <a:r>
              <a:rPr lang="en-IN" dirty="0"/>
              <a:t>MERSI</a:t>
            </a:r>
          </a:p>
          <a:p>
            <a:pPr lvl="1"/>
            <a:r>
              <a:rPr lang="en-IN" dirty="0"/>
              <a:t>FIREFLY</a:t>
            </a:r>
          </a:p>
          <a:p>
            <a:pPr lvl="1"/>
            <a:r>
              <a:rPr lang="en-IN" dirty="0"/>
              <a:t>DRAGON</a:t>
            </a:r>
          </a:p>
          <a:p>
            <a:r>
              <a:rPr lang="en-IN" dirty="0"/>
              <a:t>Evaluation Parameters</a:t>
            </a:r>
          </a:p>
          <a:p>
            <a:r>
              <a:rPr lang="en-IN" dirty="0" smtClean="0"/>
              <a:t>Scope </a:t>
            </a:r>
            <a:r>
              <a:rPr lang="en-IN" dirty="0"/>
              <a:t>of Proposed Simulator</a:t>
            </a:r>
          </a:p>
          <a:p>
            <a:r>
              <a:rPr lang="en-IN" dirty="0" smtClean="0"/>
              <a:t>Experimental </a:t>
            </a:r>
            <a:r>
              <a:rPr lang="en-IN" dirty="0"/>
              <a:t>Methodology</a:t>
            </a:r>
          </a:p>
          <a:p>
            <a:r>
              <a:rPr lang="en-IN" dirty="0"/>
              <a:t>Summary, Future Work and 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589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Classification of Cache Coherence Protocols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042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969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3251</TotalTime>
  <Words>2203</Words>
  <Application>Microsoft Office PowerPoint</Application>
  <PresentationFormat>Widescreen</PresentationFormat>
  <Paragraphs>508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Cache Coherence Enforcement Protocol Simulation &amp; Evaluation</vt:lpstr>
      <vt:lpstr>Slide Contents</vt:lpstr>
      <vt:lpstr>Memory Hierarchy</vt:lpstr>
      <vt:lpstr>Introduction to Caches</vt:lpstr>
      <vt:lpstr>Introduction to Caches, cntd.</vt:lpstr>
      <vt:lpstr>Multiprocessor Architecture &amp;  Cache Coherence</vt:lpstr>
      <vt:lpstr>Cache Coherence Protocols</vt:lpstr>
      <vt:lpstr>Slide Contents</vt:lpstr>
      <vt:lpstr>Classification of Cache Coherence Protocols</vt:lpstr>
      <vt:lpstr>As a part of this project, we will be focusing on Snooping Based Protocols</vt:lpstr>
      <vt:lpstr>Snooping Protocols</vt:lpstr>
      <vt:lpstr>Snooping Protocols, cntd.</vt:lpstr>
      <vt:lpstr>Let us say P2 got X in the same manner and now P2 wants to update the value of X…</vt:lpstr>
      <vt:lpstr>Snooping Protocols, cntd.</vt:lpstr>
      <vt:lpstr>Snooping Protocols</vt:lpstr>
      <vt:lpstr>Directory Protocols</vt:lpstr>
      <vt:lpstr>Directory Protocols</vt:lpstr>
      <vt:lpstr>Snooping V Directory Dawn of Cache Coherence</vt:lpstr>
      <vt:lpstr>Snooping V Directory</vt:lpstr>
      <vt:lpstr>Hybrid Protocols</vt:lpstr>
      <vt:lpstr>Slide Contents</vt:lpstr>
      <vt:lpstr>Protocols Under Evaluation</vt:lpstr>
      <vt:lpstr>Protocols Under Evaluation</vt:lpstr>
      <vt:lpstr>Protocols Under Evaluation</vt:lpstr>
      <vt:lpstr>Protocols Under Evaluation</vt:lpstr>
      <vt:lpstr>Protocols Under Evaluation</vt:lpstr>
      <vt:lpstr>Protocols Under Evaluation</vt:lpstr>
      <vt:lpstr>Protocols Under Evaluation</vt:lpstr>
      <vt:lpstr>Protocols Under Evaluation</vt:lpstr>
      <vt:lpstr>Protocols Under Evaluation</vt:lpstr>
      <vt:lpstr>Protocols Under Evaluation</vt:lpstr>
      <vt:lpstr>Protocols under evaluation</vt:lpstr>
      <vt:lpstr>Slide Contents</vt:lpstr>
      <vt:lpstr>Evaluation Parameters</vt:lpstr>
      <vt:lpstr>Scope of Proposed Simulator</vt:lpstr>
      <vt:lpstr>Scope of the Proposed Simulator</vt:lpstr>
      <vt:lpstr>Scope of Proposed Simulator</vt:lpstr>
      <vt:lpstr>Experimental Methodology</vt:lpstr>
      <vt:lpstr>Conclusion</vt:lpstr>
      <vt:lpstr>Future Work</vt:lpstr>
      <vt:lpstr>Summary</vt:lpstr>
      <vt:lpstr>Summary</vt:lpstr>
      <vt:lpstr>Summary</vt:lpstr>
      <vt:lpstr>Slide Contents</vt:lpstr>
      <vt:lpstr>References</vt:lpstr>
      <vt:lpstr>References</vt:lpstr>
      <vt:lpstr>References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Coherence Enforcement Protocol Simulation &amp; Evaluation</dc:title>
  <dc:creator>Siddhant Kulkarni</dc:creator>
  <cp:lastModifiedBy>Siddhant Kulkarni</cp:lastModifiedBy>
  <cp:revision>77</cp:revision>
  <dcterms:created xsi:type="dcterms:W3CDTF">2016-03-27T19:29:29Z</dcterms:created>
  <dcterms:modified xsi:type="dcterms:W3CDTF">2016-04-05T19:26:08Z</dcterms:modified>
</cp:coreProperties>
</file>